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sldIdLst>
    <p:sldId id="261" r:id="rId2"/>
    <p:sldId id="271" r:id="rId3"/>
    <p:sldId id="272" r:id="rId4"/>
    <p:sldId id="273" r:id="rId5"/>
    <p:sldId id="274" r:id="rId6"/>
    <p:sldId id="275" r:id="rId7"/>
    <p:sldId id="276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69" r:id="rId1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C3E7FF"/>
    <a:srgbClr val="C8DCE6"/>
    <a:srgbClr val="C3D69B"/>
    <a:srgbClr val="D99694"/>
    <a:srgbClr val="A6A6A6"/>
    <a:srgbClr val="00AEEF"/>
    <a:srgbClr val="D2EAF2"/>
    <a:srgbClr val="2DC8FF"/>
    <a:srgbClr val="BBD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3896" autoAdjust="0"/>
  </p:normalViewPr>
  <p:slideViewPr>
    <p:cSldViewPr snapToGrid="0" snapToObjects="1">
      <p:cViewPr>
        <p:scale>
          <a:sx n="93" d="100"/>
          <a:sy n="93" d="100"/>
        </p:scale>
        <p:origin x="-130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713678" y="412310"/>
            <a:ext cx="7973122" cy="847194"/>
          </a:xfrm>
          <a:prstGeom prst="rect">
            <a:avLst/>
          </a:prstGeom>
        </p:spPr>
        <p:txBody>
          <a:bodyPr vert="horz" lIns="0" tIns="46800" rIns="108000" bIns="0" rtlCol="0" anchor="b" anchorCtr="0">
            <a:normAutofit/>
          </a:bodyPr>
          <a:lstStyle>
            <a:lvl1pPr algn="l">
              <a:defRPr sz="2400" b="1" i="0">
                <a:solidFill>
                  <a:srgbClr val="458AC3"/>
                </a:solidFill>
              </a:defRPr>
            </a:lvl1pPr>
          </a:lstStyle>
          <a:p>
            <a:r>
              <a:rPr lang="es-ES_tradnl" dirty="0"/>
              <a:t>Área del Ministerio</a:t>
            </a:r>
            <a:endParaRPr lang="es-ES" dirty="0"/>
          </a:p>
        </p:txBody>
      </p:sp>
      <p:sp>
        <p:nvSpPr>
          <p:cNvPr id="8" name="Marcador de contenido 11"/>
          <p:cNvSpPr>
            <a:spLocks noGrp="1"/>
          </p:cNvSpPr>
          <p:nvPr>
            <p:ph sz="quarter" idx="10" hasCustomPrompt="1"/>
          </p:nvPr>
        </p:nvSpPr>
        <p:spPr>
          <a:xfrm>
            <a:off x="713678" y="1512888"/>
            <a:ext cx="7973121" cy="3964459"/>
          </a:xfrm>
          <a:prstGeom prst="rect">
            <a:avLst/>
          </a:prstGeom>
        </p:spPr>
        <p:txBody>
          <a:bodyPr vert="horz" lIns="36000" anchor="t" anchorCtr="0"/>
          <a:lstStyle>
            <a:lvl1pPr marL="0" indent="0">
              <a:lnSpc>
                <a:spcPts val="1700"/>
              </a:lnSpc>
              <a:spcBef>
                <a:spcPts val="336"/>
              </a:spcBef>
              <a:buNone/>
              <a:defRPr sz="1400" b="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Titulo 1</a:t>
            </a:r>
          </a:p>
        </p:txBody>
      </p:sp>
    </p:spTree>
    <p:extLst>
      <p:ext uri="{BB962C8B-B14F-4D97-AF65-F5344CB8AC3E}">
        <p14:creationId xmlns:p14="http://schemas.microsoft.com/office/powerpoint/2010/main" val="14699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49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94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0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761"/>
            <a:ext cx="9141970" cy="685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1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/>
          <p:cNvSpPr txBox="1"/>
          <p:nvPr/>
        </p:nvSpPr>
        <p:spPr>
          <a:xfrm>
            <a:off x="3990975" y="2527488"/>
            <a:ext cx="4571999" cy="1442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0000">
              <a:lnSpc>
                <a:spcPts val="5200"/>
              </a:lnSpc>
            </a:pPr>
            <a:r>
              <a:rPr lang="es-AR" sz="5400" b="1" dirty="0" smtClean="0">
                <a:solidFill>
                  <a:srgbClr val="0072BC"/>
                </a:solidFill>
              </a:rPr>
              <a:t>BECAS</a:t>
            </a:r>
          </a:p>
          <a:p>
            <a:pPr defTabSz="720000">
              <a:lnSpc>
                <a:spcPts val="5200"/>
              </a:lnSpc>
            </a:pPr>
            <a:r>
              <a:rPr lang="es-AR" sz="5400" b="1" dirty="0" smtClean="0">
                <a:solidFill>
                  <a:srgbClr val="0072BC"/>
                </a:solidFill>
              </a:rPr>
              <a:t>PROGRESAR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153" y="4943016"/>
            <a:ext cx="30003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8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2669034" y="3515761"/>
            <a:ext cx="1851789" cy="7581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800" kern="1200" dirty="0">
                <a:solidFill>
                  <a:schemeClr val="bg1"/>
                </a:solidFill>
              </a:rPr>
              <a:t>+50% </a:t>
            </a:r>
            <a:br>
              <a:rPr lang="es-ES" sz="4800" kern="12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100" dirty="0">
                <a:solidFill>
                  <a:schemeClr val="bg1"/>
                </a:solidFill>
              </a:rPr>
              <a:t>de materias aprobadas en el último año.</a:t>
            </a:r>
            <a:endParaRPr lang="es-ES" sz="1100" kern="1200" dirty="0">
              <a:solidFill>
                <a:schemeClr val="bg1"/>
              </a:solidFill>
            </a:endParaRPr>
          </a:p>
        </p:txBody>
      </p:sp>
      <p:sp>
        <p:nvSpPr>
          <p:cNvPr id="11" name="Rectángulo 1"/>
          <p:cNvSpPr/>
          <p:nvPr/>
        </p:nvSpPr>
        <p:spPr>
          <a:xfrm>
            <a:off x="1366090" y="1091050"/>
            <a:ext cx="6533003" cy="94707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/>
              <a:t>AQUELLOS POSTULANTES QUE </a:t>
            </a:r>
            <a:r>
              <a:rPr lang="es-AR" b="1" u="sng" dirty="0"/>
              <a:t>NO</a:t>
            </a:r>
            <a:r>
              <a:rPr lang="es-AR" b="1" dirty="0"/>
              <a:t> FUERON ADJUDICADOS EN EL PROGRAMA DE BECAS PROGRESAR 2018 POR </a:t>
            </a:r>
            <a:r>
              <a:rPr lang="es-AR" b="1" u="sng" dirty="0"/>
              <a:t>TEMAS ACADÉMICOS</a:t>
            </a:r>
            <a:r>
              <a:rPr lang="es-AR" b="1" dirty="0"/>
              <a:t>:</a:t>
            </a:r>
          </a:p>
        </p:txBody>
      </p:sp>
      <p:sp>
        <p:nvSpPr>
          <p:cNvPr id="8" name="Rectángulo 6"/>
          <p:cNvSpPr/>
          <p:nvPr/>
        </p:nvSpPr>
        <p:spPr>
          <a:xfrm>
            <a:off x="2123440" y="162560"/>
            <a:ext cx="4771073" cy="559753"/>
          </a:xfrm>
          <a:prstGeom prst="rect">
            <a:avLst/>
          </a:prstGeom>
          <a:solidFill>
            <a:srgbClr val="D2EAF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b="1" dirty="0" smtClean="0">
                <a:solidFill>
                  <a:srgbClr val="0094D4"/>
                </a:solidFill>
              </a:rPr>
              <a:t>RECLAMOS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247900"/>
            <a:ext cx="78962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1"/>
          <p:cNvSpPr/>
          <p:nvPr/>
        </p:nvSpPr>
        <p:spPr>
          <a:xfrm>
            <a:off x="2752180" y="4726233"/>
            <a:ext cx="3639640" cy="7821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AR" sz="1200" dirty="0" smtClean="0">
                <a:solidFill>
                  <a:srgbClr val="0072BC"/>
                </a:solidFill>
              </a:rPr>
              <a:t>En caso de estar en desacuerdo con los datos del mensaje debe </a:t>
            </a:r>
            <a:r>
              <a:rPr lang="es-AR" sz="1200" dirty="0" err="1" smtClean="0">
                <a:solidFill>
                  <a:srgbClr val="0072BC"/>
                </a:solidFill>
              </a:rPr>
              <a:t>clickear</a:t>
            </a:r>
            <a:r>
              <a:rPr lang="es-AR" sz="1200" dirty="0" smtClean="0">
                <a:solidFill>
                  <a:srgbClr val="0072BC"/>
                </a:solidFill>
              </a:rPr>
              <a:t> en el vínculo “iniciar un reclamo”.</a:t>
            </a:r>
            <a:endParaRPr lang="es-AR" sz="1200" dirty="0">
              <a:solidFill>
                <a:srgbClr val="0072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4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2669034" y="3515761"/>
            <a:ext cx="1851789" cy="7581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800" kern="1200" dirty="0">
                <a:solidFill>
                  <a:schemeClr val="bg1"/>
                </a:solidFill>
              </a:rPr>
              <a:t>+50% </a:t>
            </a:r>
            <a:br>
              <a:rPr lang="es-ES" sz="4800" kern="12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100" dirty="0">
                <a:solidFill>
                  <a:schemeClr val="bg1"/>
                </a:solidFill>
              </a:rPr>
              <a:t>de materias aprobadas en el último año.</a:t>
            </a:r>
            <a:endParaRPr lang="es-ES" sz="1100" kern="1200" dirty="0">
              <a:solidFill>
                <a:schemeClr val="bg1"/>
              </a:solidFill>
            </a:endParaRPr>
          </a:p>
        </p:txBody>
      </p:sp>
      <p:sp>
        <p:nvSpPr>
          <p:cNvPr id="11" name="Rectángulo 1"/>
          <p:cNvSpPr/>
          <p:nvPr/>
        </p:nvSpPr>
        <p:spPr>
          <a:xfrm>
            <a:off x="1696597" y="1091049"/>
            <a:ext cx="5508433" cy="67164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/>
              <a:t>OPCIÓN 1: : INSTITUCIÓN </a:t>
            </a:r>
            <a:r>
              <a:rPr lang="es-AR" b="1" dirty="0" smtClean="0"/>
              <a:t>INCORRECTA</a:t>
            </a:r>
            <a:endParaRPr lang="es-AR" b="1" dirty="0"/>
          </a:p>
        </p:txBody>
      </p:sp>
      <p:sp>
        <p:nvSpPr>
          <p:cNvPr id="8" name="Rectángulo 6"/>
          <p:cNvSpPr/>
          <p:nvPr/>
        </p:nvSpPr>
        <p:spPr>
          <a:xfrm>
            <a:off x="2123440" y="162560"/>
            <a:ext cx="4771073" cy="559753"/>
          </a:xfrm>
          <a:prstGeom prst="rect">
            <a:avLst/>
          </a:prstGeom>
          <a:solidFill>
            <a:srgbClr val="D2EAF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b="1" dirty="0" smtClean="0">
                <a:solidFill>
                  <a:srgbClr val="0094D4"/>
                </a:solidFill>
              </a:rPr>
              <a:t>RECLAMOS</a:t>
            </a:r>
          </a:p>
        </p:txBody>
      </p:sp>
      <p:pic>
        <p:nvPicPr>
          <p:cNvPr id="9" name="8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696597" y="2124775"/>
            <a:ext cx="5508432" cy="354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2669034" y="3515761"/>
            <a:ext cx="1851789" cy="7581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800" kern="1200" dirty="0">
                <a:solidFill>
                  <a:schemeClr val="bg1"/>
                </a:solidFill>
              </a:rPr>
              <a:t>+50% </a:t>
            </a:r>
            <a:br>
              <a:rPr lang="es-ES" sz="4800" kern="12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100" dirty="0">
                <a:solidFill>
                  <a:schemeClr val="bg1"/>
                </a:solidFill>
              </a:rPr>
              <a:t>de materias aprobadas en el último año.</a:t>
            </a:r>
            <a:endParaRPr lang="es-ES" sz="1100" kern="1200" dirty="0">
              <a:solidFill>
                <a:schemeClr val="bg1"/>
              </a:solidFill>
            </a:endParaRPr>
          </a:p>
        </p:txBody>
      </p:sp>
      <p:sp>
        <p:nvSpPr>
          <p:cNvPr id="11" name="Rectángulo 1"/>
          <p:cNvSpPr/>
          <p:nvPr/>
        </p:nvSpPr>
        <p:spPr>
          <a:xfrm>
            <a:off x="1696597" y="1091049"/>
            <a:ext cx="5508433" cy="67164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OPCIÓN </a:t>
            </a:r>
            <a:r>
              <a:rPr lang="es-AR" b="1" dirty="0"/>
              <a:t>2: MATERIAS O AÑO DE CURSADA INCORRECTO</a:t>
            </a:r>
          </a:p>
        </p:txBody>
      </p:sp>
      <p:sp>
        <p:nvSpPr>
          <p:cNvPr id="8" name="Rectángulo 6"/>
          <p:cNvSpPr/>
          <p:nvPr/>
        </p:nvSpPr>
        <p:spPr>
          <a:xfrm>
            <a:off x="2123440" y="162560"/>
            <a:ext cx="4771073" cy="559753"/>
          </a:xfrm>
          <a:prstGeom prst="rect">
            <a:avLst/>
          </a:prstGeom>
          <a:solidFill>
            <a:srgbClr val="D2EAF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b="1" dirty="0" smtClean="0">
                <a:solidFill>
                  <a:srgbClr val="0094D4"/>
                </a:solidFill>
              </a:rPr>
              <a:t>RECLAMOS</a:t>
            </a:r>
          </a:p>
        </p:txBody>
      </p:sp>
      <p:pic>
        <p:nvPicPr>
          <p:cNvPr id="9" name="8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696596" y="2122969"/>
            <a:ext cx="5508433" cy="330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2669034" y="3515761"/>
            <a:ext cx="1851789" cy="7581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800" kern="1200" dirty="0">
                <a:solidFill>
                  <a:schemeClr val="bg1"/>
                </a:solidFill>
              </a:rPr>
              <a:t>+50% </a:t>
            </a:r>
            <a:br>
              <a:rPr lang="es-ES" sz="4800" kern="12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100" dirty="0">
                <a:solidFill>
                  <a:schemeClr val="bg1"/>
                </a:solidFill>
              </a:rPr>
              <a:t>de materias aprobadas en el último año.</a:t>
            </a:r>
            <a:endParaRPr lang="es-ES" sz="1100" kern="1200" dirty="0">
              <a:solidFill>
                <a:schemeClr val="bg1"/>
              </a:solidFill>
            </a:endParaRPr>
          </a:p>
        </p:txBody>
      </p:sp>
      <p:sp>
        <p:nvSpPr>
          <p:cNvPr id="11" name="Rectángulo 1"/>
          <p:cNvSpPr/>
          <p:nvPr/>
        </p:nvSpPr>
        <p:spPr>
          <a:xfrm>
            <a:off x="1366090" y="1091050"/>
            <a:ext cx="6533003" cy="94707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/>
              <a:t>AQUELLOS POSTULANTES QUE </a:t>
            </a:r>
            <a:r>
              <a:rPr lang="es-AR" b="1" u="sng" dirty="0"/>
              <a:t>NO</a:t>
            </a:r>
            <a:r>
              <a:rPr lang="es-AR" b="1" dirty="0"/>
              <a:t> FUERON ADJUDICADOS EN EL PROGRAMA DE BECAS PROGRESAR 2018 POR </a:t>
            </a:r>
            <a:r>
              <a:rPr lang="es-AR" b="1" u="sng" dirty="0"/>
              <a:t>TEMAS </a:t>
            </a:r>
            <a:r>
              <a:rPr lang="es-AR" b="1" u="sng" dirty="0" smtClean="0"/>
              <a:t>SOCIO-ECONÓMICOS</a:t>
            </a:r>
            <a:r>
              <a:rPr lang="es-AR" b="1" dirty="0" smtClean="0"/>
              <a:t>:</a:t>
            </a:r>
            <a:endParaRPr lang="es-AR" b="1" dirty="0"/>
          </a:p>
        </p:txBody>
      </p:sp>
      <p:sp>
        <p:nvSpPr>
          <p:cNvPr id="8" name="Rectángulo 6"/>
          <p:cNvSpPr/>
          <p:nvPr/>
        </p:nvSpPr>
        <p:spPr>
          <a:xfrm>
            <a:off x="2123440" y="162560"/>
            <a:ext cx="4771073" cy="559753"/>
          </a:xfrm>
          <a:prstGeom prst="rect">
            <a:avLst/>
          </a:prstGeom>
          <a:solidFill>
            <a:srgbClr val="D2EAF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b="1" dirty="0" smtClean="0">
                <a:solidFill>
                  <a:srgbClr val="0094D4"/>
                </a:solidFill>
              </a:rPr>
              <a:t>RECLAMOS</a:t>
            </a:r>
          </a:p>
        </p:txBody>
      </p:sp>
      <p:sp>
        <p:nvSpPr>
          <p:cNvPr id="12" name="Rectángulo 1"/>
          <p:cNvSpPr/>
          <p:nvPr/>
        </p:nvSpPr>
        <p:spPr>
          <a:xfrm>
            <a:off x="4837687" y="4814368"/>
            <a:ext cx="3266500" cy="7840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AR" sz="1200" b="1" u="sng" dirty="0" smtClean="0">
                <a:solidFill>
                  <a:srgbClr val="FF0000"/>
                </a:solidFill>
              </a:rPr>
              <a:t>IMPORTANTE!</a:t>
            </a:r>
            <a:r>
              <a:rPr lang="es-AR" sz="1200" dirty="0" smtClean="0">
                <a:solidFill>
                  <a:srgbClr val="FF0000"/>
                </a:solidFill>
              </a:rPr>
              <a:t> ANSES debe atender </a:t>
            </a:r>
            <a:r>
              <a:rPr lang="es-AR" sz="1200" b="1" dirty="0" smtClean="0">
                <a:solidFill>
                  <a:srgbClr val="FF0000"/>
                </a:solidFill>
              </a:rPr>
              <a:t>SIN</a:t>
            </a:r>
            <a:r>
              <a:rPr lang="es-AR" sz="1200" dirty="0" smtClean="0">
                <a:solidFill>
                  <a:srgbClr val="FF0000"/>
                </a:solidFill>
              </a:rPr>
              <a:t> solicitar turno previo y dentro de los 20 días hábiles.</a:t>
            </a:r>
            <a:endParaRPr lang="es-AR" sz="1200" dirty="0">
              <a:solidFill>
                <a:srgbClr val="FF0000"/>
              </a:solidFill>
            </a:endParaRPr>
          </a:p>
        </p:txBody>
      </p:sp>
      <p:pic>
        <p:nvPicPr>
          <p:cNvPr id="9" name="8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812" y="2534285"/>
            <a:ext cx="7064375" cy="178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53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2669034" y="3515761"/>
            <a:ext cx="1851789" cy="7581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800" kern="1200" dirty="0">
                <a:solidFill>
                  <a:schemeClr val="bg1"/>
                </a:solidFill>
              </a:rPr>
              <a:t>+50% </a:t>
            </a:r>
            <a:br>
              <a:rPr lang="es-ES" sz="4800" kern="12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100" dirty="0">
                <a:solidFill>
                  <a:schemeClr val="bg1"/>
                </a:solidFill>
              </a:rPr>
              <a:t>de materias aprobadas en el último año.</a:t>
            </a:r>
            <a:endParaRPr lang="es-ES" sz="1100" kern="1200" dirty="0">
              <a:solidFill>
                <a:schemeClr val="bg1"/>
              </a:solidFill>
            </a:endParaRPr>
          </a:p>
        </p:txBody>
      </p:sp>
      <p:sp>
        <p:nvSpPr>
          <p:cNvPr id="11" name="Rectángulo 1"/>
          <p:cNvSpPr/>
          <p:nvPr/>
        </p:nvSpPr>
        <p:spPr>
          <a:xfrm>
            <a:off x="1215762" y="1849204"/>
            <a:ext cx="6610122" cy="242471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UNA VEZ CULMINADOS LOS 20 DÍAS HÁBILES DE RECLAMO, BECAS PROGRESAR GENERARÁ “TXT- RECLAMOS” Y ESTARÁ DISPONIBLE PARA QUE LA UNIVERSIDAD CERTIFIQUE.</a:t>
            </a:r>
            <a:endParaRPr lang="es-AR" b="1" dirty="0"/>
          </a:p>
        </p:txBody>
      </p:sp>
      <p:sp>
        <p:nvSpPr>
          <p:cNvPr id="8" name="Rectángulo 6"/>
          <p:cNvSpPr/>
          <p:nvPr/>
        </p:nvSpPr>
        <p:spPr>
          <a:xfrm>
            <a:off x="2123440" y="162560"/>
            <a:ext cx="4771073" cy="559753"/>
          </a:xfrm>
          <a:prstGeom prst="rect">
            <a:avLst/>
          </a:prstGeom>
          <a:solidFill>
            <a:srgbClr val="D2EAF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b="1" dirty="0" smtClean="0">
                <a:solidFill>
                  <a:srgbClr val="0094D4"/>
                </a:solidFill>
              </a:rPr>
              <a:t>GESTIÓN DE LOS RECLAMOS</a:t>
            </a:r>
          </a:p>
        </p:txBody>
      </p:sp>
    </p:spTree>
    <p:extLst>
      <p:ext uri="{BB962C8B-B14F-4D97-AF65-F5344CB8AC3E}">
        <p14:creationId xmlns:p14="http://schemas.microsoft.com/office/powerpoint/2010/main" val="16901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/>
          <p:cNvSpPr txBox="1"/>
          <p:nvPr/>
        </p:nvSpPr>
        <p:spPr>
          <a:xfrm>
            <a:off x="1656081" y="2418080"/>
            <a:ext cx="5829934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0000">
              <a:lnSpc>
                <a:spcPts val="5200"/>
              </a:lnSpc>
            </a:pPr>
            <a:r>
              <a:rPr lang="es-AR" sz="5400" b="1" dirty="0" smtClean="0">
                <a:solidFill>
                  <a:srgbClr val="0072BC"/>
                </a:solidFill>
              </a:rPr>
              <a:t>MUCHAS GRACIAS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153" y="4943016"/>
            <a:ext cx="30003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CuadroTexto"/>
          <p:cNvSpPr txBox="1"/>
          <p:nvPr/>
        </p:nvSpPr>
        <p:spPr>
          <a:xfrm>
            <a:off x="600520" y="116632"/>
            <a:ext cx="7257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_tradnl" sz="3600" b="1" dirty="0">
                <a:solidFill>
                  <a:schemeClr val="bg1"/>
                </a:solidFill>
              </a:rPr>
              <a:t>Líneas y montos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980500" y="1034072"/>
            <a:ext cx="7061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sz="2800" b="1" dirty="0">
                <a:solidFill>
                  <a:schemeClr val="bg1"/>
                </a:solidFill>
              </a:rPr>
              <a:t>Requisitos Académicos</a:t>
            </a:r>
            <a:endParaRPr lang="es-ES" sz="2800" b="1" dirty="0">
              <a:solidFill>
                <a:schemeClr val="bg1"/>
              </a:solidFill>
            </a:endParaRPr>
          </a:p>
          <a:p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395536" y="3562353"/>
            <a:ext cx="1944216" cy="7581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800" kern="1200" dirty="0">
                <a:solidFill>
                  <a:schemeClr val="bg1"/>
                </a:solidFill>
              </a:rPr>
              <a:t>50% </a:t>
            </a:r>
            <a:br>
              <a:rPr lang="es-ES" sz="4800" kern="1200" dirty="0">
                <a:solidFill>
                  <a:schemeClr val="bg1"/>
                </a:solidFill>
              </a:rPr>
            </a:br>
            <a:r>
              <a:rPr lang="es-ES" sz="1100" kern="1200" dirty="0">
                <a:solidFill>
                  <a:schemeClr val="bg1"/>
                </a:solidFill>
              </a:rPr>
              <a:t>de materias aprobadas del trayecto educativo según plan estudio de la carrera.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2669034" y="3515761"/>
            <a:ext cx="1851789" cy="7581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800" kern="1200" dirty="0">
                <a:solidFill>
                  <a:schemeClr val="bg1"/>
                </a:solidFill>
              </a:rPr>
              <a:t>+50% </a:t>
            </a:r>
            <a:br>
              <a:rPr lang="es-ES" sz="4800" kern="12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100" dirty="0">
                <a:solidFill>
                  <a:schemeClr val="bg1"/>
                </a:solidFill>
              </a:rPr>
              <a:t>de materias aprobadas en el último año.</a:t>
            </a:r>
            <a:endParaRPr lang="es-ES" sz="1100" kern="1200" dirty="0">
              <a:solidFill>
                <a:schemeClr val="bg1"/>
              </a:solidFill>
            </a:endParaRPr>
          </a:p>
        </p:txBody>
      </p:sp>
      <p:sp>
        <p:nvSpPr>
          <p:cNvPr id="20" name="45 Rectángulo"/>
          <p:cNvSpPr/>
          <p:nvPr/>
        </p:nvSpPr>
        <p:spPr>
          <a:xfrm>
            <a:off x="4637086" y="3665512"/>
            <a:ext cx="1879130" cy="7581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800" dirty="0">
                <a:solidFill>
                  <a:schemeClr val="bg1"/>
                </a:solidFill>
              </a:rPr>
              <a:t>100</a:t>
            </a:r>
            <a:r>
              <a:rPr lang="es-ES" sz="4800" kern="1200" dirty="0">
                <a:solidFill>
                  <a:schemeClr val="bg1"/>
                </a:solidFill>
              </a:rPr>
              <a:t>% </a:t>
            </a:r>
            <a:br>
              <a:rPr lang="es-ES" sz="4800" kern="12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100" dirty="0">
                <a:solidFill>
                  <a:schemeClr val="bg1"/>
                </a:solidFill>
              </a:rPr>
              <a:t>de materias aprobadas en el último año (para carreras prioritarias) + promedio superior a 8</a:t>
            </a:r>
            <a:endParaRPr lang="es-ES" sz="1100" kern="1200" dirty="0">
              <a:solidFill>
                <a:schemeClr val="bg1"/>
              </a:solidFill>
            </a:endParaRPr>
          </a:p>
        </p:txBody>
      </p:sp>
      <p:sp>
        <p:nvSpPr>
          <p:cNvPr id="24" name="Rectángulo 6"/>
          <p:cNvSpPr/>
          <p:nvPr/>
        </p:nvSpPr>
        <p:spPr>
          <a:xfrm>
            <a:off x="2123440" y="162560"/>
            <a:ext cx="4771073" cy="559753"/>
          </a:xfrm>
          <a:prstGeom prst="rect">
            <a:avLst/>
          </a:prstGeom>
          <a:solidFill>
            <a:srgbClr val="D2EAF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b="1" dirty="0" smtClean="0">
                <a:solidFill>
                  <a:srgbClr val="0094D4"/>
                </a:solidFill>
              </a:rPr>
              <a:t>ADJUDICACIONES</a:t>
            </a:r>
          </a:p>
        </p:txBody>
      </p:sp>
      <p:sp>
        <p:nvSpPr>
          <p:cNvPr id="25" name="Rectángulo 1"/>
          <p:cNvSpPr/>
          <p:nvPr/>
        </p:nvSpPr>
        <p:spPr>
          <a:xfrm>
            <a:off x="1185829" y="1034072"/>
            <a:ext cx="6646293" cy="81886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1) El </a:t>
            </a:r>
            <a:r>
              <a:rPr lang="es-AR" dirty="0"/>
              <a:t>Estudiante debe ingresar con su Usuario y Contraseña a: www.becasprogresar.educacion.gob.ar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14" y="2161465"/>
            <a:ext cx="5735935" cy="335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8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CuadroTexto"/>
          <p:cNvSpPr txBox="1"/>
          <p:nvPr/>
        </p:nvSpPr>
        <p:spPr>
          <a:xfrm>
            <a:off x="600520" y="116632"/>
            <a:ext cx="7257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_tradnl" sz="3600" b="1" dirty="0">
                <a:solidFill>
                  <a:schemeClr val="bg1"/>
                </a:solidFill>
              </a:rPr>
              <a:t>Líneas y montos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2669034" y="3515761"/>
            <a:ext cx="1851789" cy="7581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800" kern="1200" dirty="0">
                <a:solidFill>
                  <a:schemeClr val="bg1"/>
                </a:solidFill>
              </a:rPr>
              <a:t>+50% </a:t>
            </a:r>
            <a:br>
              <a:rPr lang="es-ES" sz="4800" kern="12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100" dirty="0">
                <a:solidFill>
                  <a:schemeClr val="bg1"/>
                </a:solidFill>
              </a:rPr>
              <a:t>de materias aprobadas en el último año.</a:t>
            </a:r>
            <a:endParaRPr lang="es-ES" sz="1100" kern="1200" dirty="0">
              <a:solidFill>
                <a:schemeClr val="bg1"/>
              </a:solidFill>
            </a:endParaRPr>
          </a:p>
        </p:txBody>
      </p:sp>
      <p:sp>
        <p:nvSpPr>
          <p:cNvPr id="25" name="Rectángulo 1"/>
          <p:cNvSpPr/>
          <p:nvPr/>
        </p:nvSpPr>
        <p:spPr>
          <a:xfrm>
            <a:off x="1185829" y="762963"/>
            <a:ext cx="6646293" cy="61414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2</a:t>
            </a:r>
            <a:r>
              <a:rPr lang="es-AR" dirty="0" smtClean="0"/>
              <a:t>) El Estudiante debe </a:t>
            </a:r>
            <a:r>
              <a:rPr lang="es-AR" dirty="0" err="1" smtClean="0"/>
              <a:t>clickear</a:t>
            </a:r>
            <a:r>
              <a:rPr lang="es-AR" dirty="0" smtClean="0"/>
              <a:t> en “Estado de mi solicitud”</a:t>
            </a: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29" y="1555043"/>
            <a:ext cx="6643171" cy="1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"/>
          <p:cNvSpPr/>
          <p:nvPr/>
        </p:nvSpPr>
        <p:spPr>
          <a:xfrm>
            <a:off x="1211855" y="3327285"/>
            <a:ext cx="6646293" cy="61414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3) En “Estado de mi solicitud” podrá encontrar diferentes mensajes:</a:t>
            </a:r>
            <a:endParaRPr lang="es-A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00" y="4062615"/>
            <a:ext cx="5590314" cy="150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2669034" y="3515761"/>
            <a:ext cx="1851789" cy="7581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800" kern="1200" dirty="0">
                <a:solidFill>
                  <a:schemeClr val="bg1"/>
                </a:solidFill>
              </a:rPr>
              <a:t>+50% </a:t>
            </a:r>
            <a:br>
              <a:rPr lang="es-ES" sz="4800" kern="12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100" dirty="0">
                <a:solidFill>
                  <a:schemeClr val="bg1"/>
                </a:solidFill>
              </a:rPr>
              <a:t>de materias aprobadas en el último año.</a:t>
            </a:r>
            <a:endParaRPr lang="es-ES" sz="1100" kern="1200" dirty="0">
              <a:solidFill>
                <a:schemeClr val="bg1"/>
              </a:solidFill>
            </a:endParaRPr>
          </a:p>
        </p:txBody>
      </p:sp>
      <p:sp>
        <p:nvSpPr>
          <p:cNvPr id="25" name="Rectángulo 1"/>
          <p:cNvSpPr/>
          <p:nvPr/>
        </p:nvSpPr>
        <p:spPr>
          <a:xfrm>
            <a:off x="749148" y="2247441"/>
            <a:ext cx="7017704" cy="29855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200" b="1" u="sng" dirty="0" smtClean="0">
                <a:solidFill>
                  <a:srgbClr val="0072BC"/>
                </a:solidFill>
              </a:rPr>
              <a:t>Regularidad </a:t>
            </a:r>
            <a:r>
              <a:rPr lang="es-AR" sz="1200" b="1" u="sng" dirty="0">
                <a:solidFill>
                  <a:srgbClr val="0072BC"/>
                </a:solidFill>
              </a:rPr>
              <a:t>(</a:t>
            </a:r>
            <a:r>
              <a:rPr lang="es-AR" sz="1200" b="1" u="sng" dirty="0" smtClean="0">
                <a:solidFill>
                  <a:srgbClr val="0072BC"/>
                </a:solidFill>
              </a:rPr>
              <a:t>desaprueba evaluación  académica)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AR" sz="1200" u="sng" dirty="0">
              <a:solidFill>
                <a:srgbClr val="0072BC"/>
              </a:solidFill>
            </a:endParaRPr>
          </a:p>
          <a:p>
            <a:pPr algn="just"/>
            <a:r>
              <a:rPr lang="es-AR" sz="1200" dirty="0" smtClean="0">
                <a:solidFill>
                  <a:srgbClr val="0072BC"/>
                </a:solidFill>
              </a:rPr>
              <a:t>“</a:t>
            </a:r>
            <a:r>
              <a:rPr lang="es-AR" sz="1200" i="1" dirty="0" smtClean="0">
                <a:solidFill>
                  <a:srgbClr val="0072BC"/>
                </a:solidFill>
              </a:rPr>
              <a:t>En </a:t>
            </a:r>
            <a:r>
              <a:rPr lang="es-AR" sz="1200" i="1" dirty="0">
                <a:solidFill>
                  <a:srgbClr val="0072BC"/>
                </a:solidFill>
              </a:rPr>
              <a:t>esta oportunidad tu solicitud a BECAS PROGRESAR no pudo ser adjudicada debido a que no cumplís con los requisitos académicos necesarios.  Según la información brindada por la Institución en la que estudias, la cantidad de materias que </a:t>
            </a:r>
            <a:r>
              <a:rPr lang="es-AR" sz="1200" i="1" dirty="0" err="1">
                <a:solidFill>
                  <a:srgbClr val="0072BC"/>
                </a:solidFill>
              </a:rPr>
              <a:t>tenés</a:t>
            </a:r>
            <a:r>
              <a:rPr lang="es-AR" sz="1200" i="1" dirty="0">
                <a:solidFill>
                  <a:srgbClr val="0072BC"/>
                </a:solidFill>
              </a:rPr>
              <a:t> aprobadas es XXXX, y la cantidad de materias requeridas es  XXXXX.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AR" sz="1200" i="1" dirty="0">
              <a:solidFill>
                <a:srgbClr val="0072BC"/>
              </a:solidFill>
            </a:endParaRPr>
          </a:p>
          <a:p>
            <a:pPr algn="just"/>
            <a:r>
              <a:rPr lang="es-AR" sz="1200" i="1" dirty="0" smtClean="0">
                <a:solidFill>
                  <a:srgbClr val="0072BC"/>
                </a:solidFill>
              </a:rPr>
              <a:t>Si </a:t>
            </a:r>
            <a:r>
              <a:rPr lang="es-AR" sz="1200" i="1" dirty="0" err="1" smtClean="0">
                <a:solidFill>
                  <a:srgbClr val="0072BC"/>
                </a:solidFill>
              </a:rPr>
              <a:t>tenés</a:t>
            </a:r>
            <a:r>
              <a:rPr lang="es-AR" sz="1200" i="1" dirty="0" smtClean="0">
                <a:solidFill>
                  <a:srgbClr val="0072BC"/>
                </a:solidFill>
              </a:rPr>
              <a:t> </a:t>
            </a:r>
            <a:r>
              <a:rPr lang="es-AR" sz="1200" i="1" dirty="0">
                <a:solidFill>
                  <a:srgbClr val="0072BC"/>
                </a:solidFill>
              </a:rPr>
              <a:t>dudas ingresa a </a:t>
            </a:r>
            <a:r>
              <a:rPr lang="es-AR" sz="1200" i="1" u="sng" dirty="0">
                <a:solidFill>
                  <a:srgbClr val="0072BC"/>
                </a:solidFill>
              </a:rPr>
              <a:t>https://</a:t>
            </a:r>
            <a:r>
              <a:rPr lang="es-AR" sz="1200" i="1" u="sng" dirty="0" smtClean="0">
                <a:solidFill>
                  <a:srgbClr val="0072BC"/>
                </a:solidFill>
              </a:rPr>
              <a:t>www.argentina.gob.ar/</a:t>
            </a:r>
            <a:r>
              <a:rPr lang="es-AR" sz="1200" i="1" u="sng" dirty="0" err="1" smtClean="0">
                <a:solidFill>
                  <a:srgbClr val="0072BC"/>
                </a:solidFill>
              </a:rPr>
              <a:t>becasprogresar</a:t>
            </a:r>
            <a:r>
              <a:rPr lang="es-AR" sz="1200" i="1" u="sng" dirty="0" smtClean="0">
                <a:solidFill>
                  <a:srgbClr val="0072BC"/>
                </a:solidFill>
              </a:rPr>
              <a:t>/</a:t>
            </a:r>
            <a:r>
              <a:rPr lang="es-AR" sz="1200" i="1" u="sng" dirty="0" err="1" smtClean="0">
                <a:solidFill>
                  <a:srgbClr val="0072BC"/>
                </a:solidFill>
              </a:rPr>
              <a:t>preguntasfrecuentes</a:t>
            </a:r>
            <a:r>
              <a:rPr lang="es-AR" sz="1200" i="1" dirty="0" smtClean="0">
                <a:solidFill>
                  <a:srgbClr val="0072BC"/>
                </a:solidFill>
              </a:rPr>
              <a:t>”.</a:t>
            </a:r>
            <a:endParaRPr lang="es-AR" sz="1200" i="1" dirty="0">
              <a:solidFill>
                <a:srgbClr val="0072BC"/>
              </a:solidFill>
            </a:endParaRPr>
          </a:p>
          <a:p>
            <a:pPr algn="just"/>
            <a:endParaRPr lang="es-AR" sz="1200" dirty="0">
              <a:solidFill>
                <a:srgbClr val="0072BC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AR" sz="1200" b="1" u="sng" dirty="0">
                <a:solidFill>
                  <a:srgbClr val="0072BC"/>
                </a:solidFill>
              </a:rPr>
              <a:t>Regularidad (</a:t>
            </a:r>
            <a:r>
              <a:rPr lang="es-AR" sz="1200" b="1" u="sng" dirty="0" smtClean="0">
                <a:solidFill>
                  <a:srgbClr val="0072BC"/>
                </a:solidFill>
              </a:rPr>
              <a:t>Excede)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AR" sz="1200" u="sng" dirty="0">
              <a:solidFill>
                <a:srgbClr val="0072BC"/>
              </a:solidFill>
            </a:endParaRPr>
          </a:p>
          <a:p>
            <a:pPr algn="just"/>
            <a:r>
              <a:rPr lang="es-AR" sz="1200" dirty="0" smtClean="0">
                <a:solidFill>
                  <a:srgbClr val="0072BC"/>
                </a:solidFill>
              </a:rPr>
              <a:t>“</a:t>
            </a:r>
            <a:r>
              <a:rPr lang="es-AR" sz="1200" i="1" dirty="0" smtClean="0">
                <a:solidFill>
                  <a:srgbClr val="0072BC"/>
                </a:solidFill>
              </a:rPr>
              <a:t>En </a:t>
            </a:r>
            <a:r>
              <a:rPr lang="es-AR" sz="1200" i="1" dirty="0">
                <a:solidFill>
                  <a:srgbClr val="0072BC"/>
                </a:solidFill>
              </a:rPr>
              <a:t>esta oportunidad tu solicitud a BECAS PROGRESAR no pudo ser adjudicada debido a que te excedes en dos años o más en la carrera según tu plan de estudios. De acuerdo a la información brindada por la Institución tu año de ingreso fue en XXXXX. </a:t>
            </a:r>
            <a:endParaRPr lang="es-AR" sz="1200" i="1" dirty="0" smtClean="0">
              <a:solidFill>
                <a:srgbClr val="0072BC"/>
              </a:solidFill>
            </a:endParaRPr>
          </a:p>
          <a:p>
            <a:pPr algn="just"/>
            <a:endParaRPr lang="es-AR" sz="1200" i="1" dirty="0">
              <a:solidFill>
                <a:srgbClr val="0072BC"/>
              </a:solidFill>
            </a:endParaRPr>
          </a:p>
          <a:p>
            <a:pPr algn="just"/>
            <a:r>
              <a:rPr lang="es-AR" sz="1200" i="1" dirty="0" smtClean="0">
                <a:solidFill>
                  <a:srgbClr val="0072BC"/>
                </a:solidFill>
              </a:rPr>
              <a:t>Si </a:t>
            </a:r>
            <a:r>
              <a:rPr lang="es-AR" sz="1200" i="1" dirty="0" err="1">
                <a:solidFill>
                  <a:srgbClr val="0072BC"/>
                </a:solidFill>
              </a:rPr>
              <a:t>tenes</a:t>
            </a:r>
            <a:r>
              <a:rPr lang="es-AR" sz="1200" i="1" dirty="0">
                <a:solidFill>
                  <a:srgbClr val="0072BC"/>
                </a:solidFill>
              </a:rPr>
              <a:t> dudas ingresa a </a:t>
            </a:r>
            <a:r>
              <a:rPr lang="es-AR" sz="1200" i="1" u="sng" dirty="0">
                <a:solidFill>
                  <a:srgbClr val="0072BC"/>
                </a:solidFill>
              </a:rPr>
              <a:t>https://</a:t>
            </a:r>
            <a:r>
              <a:rPr lang="es-AR" sz="1200" i="1" u="sng" dirty="0" smtClean="0">
                <a:solidFill>
                  <a:srgbClr val="0072BC"/>
                </a:solidFill>
              </a:rPr>
              <a:t>www.argentina.gob.ar/</a:t>
            </a:r>
            <a:r>
              <a:rPr lang="es-AR" sz="1200" i="1" u="sng" dirty="0" err="1" smtClean="0">
                <a:solidFill>
                  <a:srgbClr val="0072BC"/>
                </a:solidFill>
              </a:rPr>
              <a:t>becasprogresar</a:t>
            </a:r>
            <a:r>
              <a:rPr lang="es-AR" sz="1200" i="1" u="sng" dirty="0" smtClean="0">
                <a:solidFill>
                  <a:srgbClr val="0072BC"/>
                </a:solidFill>
              </a:rPr>
              <a:t>/</a:t>
            </a:r>
            <a:r>
              <a:rPr lang="es-AR" sz="1200" i="1" u="sng" dirty="0" err="1" smtClean="0">
                <a:solidFill>
                  <a:srgbClr val="0072BC"/>
                </a:solidFill>
              </a:rPr>
              <a:t>preguntasfrecuentes</a:t>
            </a:r>
            <a:r>
              <a:rPr lang="es-AR" sz="1200" dirty="0" smtClean="0">
                <a:solidFill>
                  <a:srgbClr val="0072BC"/>
                </a:solidFill>
              </a:rPr>
              <a:t>”</a:t>
            </a:r>
            <a:endParaRPr lang="es-AR" sz="1200" dirty="0">
              <a:solidFill>
                <a:srgbClr val="0072BC"/>
              </a:solidFill>
            </a:endParaRPr>
          </a:p>
        </p:txBody>
      </p:sp>
      <p:sp>
        <p:nvSpPr>
          <p:cNvPr id="11" name="Rectángulo 1"/>
          <p:cNvSpPr/>
          <p:nvPr/>
        </p:nvSpPr>
        <p:spPr>
          <a:xfrm>
            <a:off x="1366091" y="1091050"/>
            <a:ext cx="6115903" cy="61414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REGULARIDAD</a:t>
            </a:r>
            <a:endParaRPr lang="es-AR" b="1" dirty="0"/>
          </a:p>
        </p:txBody>
      </p:sp>
      <p:sp>
        <p:nvSpPr>
          <p:cNvPr id="8" name="Rectángulo 6"/>
          <p:cNvSpPr/>
          <p:nvPr/>
        </p:nvSpPr>
        <p:spPr>
          <a:xfrm>
            <a:off x="2123440" y="162560"/>
            <a:ext cx="4771073" cy="559753"/>
          </a:xfrm>
          <a:prstGeom prst="rect">
            <a:avLst/>
          </a:prstGeom>
          <a:solidFill>
            <a:srgbClr val="D2EAF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b="1" dirty="0" smtClean="0">
                <a:solidFill>
                  <a:srgbClr val="0094D4"/>
                </a:solidFill>
              </a:rPr>
              <a:t>POSIBLES MENSAJES DE RESULTADO DE ADJUDICACIONES</a:t>
            </a:r>
          </a:p>
        </p:txBody>
      </p:sp>
    </p:spTree>
    <p:extLst>
      <p:ext uri="{BB962C8B-B14F-4D97-AF65-F5344CB8AC3E}">
        <p14:creationId xmlns:p14="http://schemas.microsoft.com/office/powerpoint/2010/main" val="388360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2669034" y="3515761"/>
            <a:ext cx="1851789" cy="7581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800" kern="1200" dirty="0">
                <a:solidFill>
                  <a:schemeClr val="bg1"/>
                </a:solidFill>
              </a:rPr>
              <a:t>+50% </a:t>
            </a:r>
            <a:br>
              <a:rPr lang="es-ES" sz="4800" kern="12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100" dirty="0">
                <a:solidFill>
                  <a:schemeClr val="bg1"/>
                </a:solidFill>
              </a:rPr>
              <a:t>de materias aprobadas en el último año.</a:t>
            </a:r>
            <a:endParaRPr lang="es-ES" sz="1100" kern="1200" dirty="0">
              <a:solidFill>
                <a:schemeClr val="bg1"/>
              </a:solidFill>
            </a:endParaRPr>
          </a:p>
        </p:txBody>
      </p:sp>
      <p:sp>
        <p:nvSpPr>
          <p:cNvPr id="25" name="Rectángulo 1"/>
          <p:cNvSpPr/>
          <p:nvPr/>
        </p:nvSpPr>
        <p:spPr>
          <a:xfrm>
            <a:off x="947452" y="2247442"/>
            <a:ext cx="6819400" cy="2137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AR" sz="1200" dirty="0" smtClean="0">
                <a:solidFill>
                  <a:srgbClr val="0072BC"/>
                </a:solidFill>
              </a:rPr>
              <a:t>“</a:t>
            </a:r>
            <a:r>
              <a:rPr lang="es-AR" sz="1200" i="1" dirty="0" smtClean="0">
                <a:solidFill>
                  <a:srgbClr val="0072BC"/>
                </a:solidFill>
              </a:rPr>
              <a:t>En </a:t>
            </a:r>
            <a:r>
              <a:rPr lang="es-AR" sz="1200" i="1" dirty="0">
                <a:solidFill>
                  <a:srgbClr val="0072BC"/>
                </a:solidFill>
              </a:rPr>
              <a:t>esta oportunidad tu postulación a BECAS PROGRESAR no pudo ser adjudicada debido a que los ingresos de tu grupo familiar superan los 3 (TRES) salarios mínimo vital y móvil. En esta instancia dicho límite se establece en $28.500 por grupo familiar.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AR" sz="1200" i="1" dirty="0">
              <a:solidFill>
                <a:srgbClr val="0072BC"/>
              </a:solidFill>
            </a:endParaRPr>
          </a:p>
          <a:p>
            <a:pPr algn="just"/>
            <a:r>
              <a:rPr lang="es-AR" sz="1200" i="1" dirty="0" err="1">
                <a:solidFill>
                  <a:srgbClr val="0072BC"/>
                </a:solidFill>
              </a:rPr>
              <a:t>Recordá</a:t>
            </a:r>
            <a:r>
              <a:rPr lang="es-AR" sz="1200" i="1" dirty="0">
                <a:solidFill>
                  <a:srgbClr val="0072BC"/>
                </a:solidFill>
              </a:rPr>
              <a:t> que la evaluación socioeconómica es realizada por ANSES, si </a:t>
            </a:r>
            <a:r>
              <a:rPr lang="es-AR" sz="1200" i="1" dirty="0" err="1" smtClean="0">
                <a:solidFill>
                  <a:srgbClr val="0072BC"/>
                </a:solidFill>
              </a:rPr>
              <a:t>tenés</a:t>
            </a:r>
            <a:r>
              <a:rPr lang="es-AR" sz="1200" i="1" dirty="0" smtClean="0">
                <a:solidFill>
                  <a:srgbClr val="0072BC"/>
                </a:solidFill>
              </a:rPr>
              <a:t> </a:t>
            </a:r>
            <a:r>
              <a:rPr lang="es-AR" sz="1200" i="1" dirty="0">
                <a:solidFill>
                  <a:srgbClr val="0072BC"/>
                </a:solidFill>
              </a:rPr>
              <a:t>dudas comunícate al 130 y/o acércate a la oficina de ANSES </a:t>
            </a:r>
            <a:r>
              <a:rPr lang="es-AR" sz="1200" i="1" dirty="0" smtClean="0">
                <a:solidFill>
                  <a:srgbClr val="0072BC"/>
                </a:solidFill>
              </a:rPr>
              <a:t>más </a:t>
            </a:r>
            <a:r>
              <a:rPr lang="es-AR" sz="1200" i="1" dirty="0">
                <a:solidFill>
                  <a:srgbClr val="0072BC"/>
                </a:solidFill>
              </a:rPr>
              <a:t>cercana. </a:t>
            </a:r>
            <a:r>
              <a:rPr lang="es-AR" sz="1200" i="1" dirty="0" err="1" smtClean="0">
                <a:solidFill>
                  <a:srgbClr val="0072BC"/>
                </a:solidFill>
              </a:rPr>
              <a:t>Tenés</a:t>
            </a:r>
            <a:r>
              <a:rPr lang="es-AR" sz="1200" i="1" dirty="0" smtClean="0">
                <a:solidFill>
                  <a:srgbClr val="0072BC"/>
                </a:solidFill>
              </a:rPr>
              <a:t> </a:t>
            </a:r>
            <a:r>
              <a:rPr lang="es-AR" sz="1200" i="1" dirty="0">
                <a:solidFill>
                  <a:srgbClr val="0072BC"/>
                </a:solidFill>
              </a:rPr>
              <a:t>tiempo hasta el 8/6/18 para realizar cualquier reclamo. </a:t>
            </a:r>
            <a:r>
              <a:rPr lang="es-AR" sz="1200" i="1" dirty="0" smtClean="0">
                <a:solidFill>
                  <a:srgbClr val="0072BC"/>
                </a:solidFill>
              </a:rPr>
              <a:t>“</a:t>
            </a:r>
            <a:endParaRPr lang="es-AR" sz="1200" i="1" dirty="0">
              <a:solidFill>
                <a:srgbClr val="0072BC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AR" sz="1200" i="1" dirty="0">
              <a:solidFill>
                <a:srgbClr val="0072BC"/>
              </a:solidFill>
            </a:endParaRPr>
          </a:p>
        </p:txBody>
      </p:sp>
      <p:sp>
        <p:nvSpPr>
          <p:cNvPr id="11" name="Rectángulo 1"/>
          <p:cNvSpPr/>
          <p:nvPr/>
        </p:nvSpPr>
        <p:spPr>
          <a:xfrm>
            <a:off x="1366091" y="1091050"/>
            <a:ext cx="6115903" cy="61414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SOCIO-ECONÓMICO</a:t>
            </a:r>
            <a:endParaRPr lang="es-AR" b="1" dirty="0"/>
          </a:p>
        </p:txBody>
      </p:sp>
      <p:sp>
        <p:nvSpPr>
          <p:cNvPr id="8" name="Rectángulo 6"/>
          <p:cNvSpPr/>
          <p:nvPr/>
        </p:nvSpPr>
        <p:spPr>
          <a:xfrm>
            <a:off x="2123440" y="162560"/>
            <a:ext cx="4771073" cy="559753"/>
          </a:xfrm>
          <a:prstGeom prst="rect">
            <a:avLst/>
          </a:prstGeom>
          <a:solidFill>
            <a:srgbClr val="D2EAF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b="1" dirty="0" smtClean="0">
                <a:solidFill>
                  <a:srgbClr val="0094D4"/>
                </a:solidFill>
              </a:rPr>
              <a:t>POSIBLES MENSAJES DE RESULTADO DE ADJUDICACIONES</a:t>
            </a:r>
          </a:p>
        </p:txBody>
      </p:sp>
    </p:spTree>
    <p:extLst>
      <p:ext uri="{BB962C8B-B14F-4D97-AF65-F5344CB8AC3E}">
        <p14:creationId xmlns:p14="http://schemas.microsoft.com/office/powerpoint/2010/main" val="17684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2669034" y="3515761"/>
            <a:ext cx="1851789" cy="7581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800" kern="1200" dirty="0">
                <a:solidFill>
                  <a:schemeClr val="bg1"/>
                </a:solidFill>
              </a:rPr>
              <a:t>+50% </a:t>
            </a:r>
            <a:br>
              <a:rPr lang="es-ES" sz="4800" kern="12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100" dirty="0">
                <a:solidFill>
                  <a:schemeClr val="bg1"/>
                </a:solidFill>
              </a:rPr>
              <a:t>de materias aprobadas en el último año.</a:t>
            </a:r>
            <a:endParaRPr lang="es-ES" sz="1100" kern="1200" dirty="0">
              <a:solidFill>
                <a:schemeClr val="bg1"/>
              </a:solidFill>
            </a:endParaRPr>
          </a:p>
        </p:txBody>
      </p:sp>
      <p:sp>
        <p:nvSpPr>
          <p:cNvPr id="25" name="Rectángulo 1"/>
          <p:cNvSpPr/>
          <p:nvPr/>
        </p:nvSpPr>
        <p:spPr>
          <a:xfrm>
            <a:off x="947452" y="2247442"/>
            <a:ext cx="6819400" cy="2137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AR" sz="1200" i="1" dirty="0" smtClean="0">
                <a:solidFill>
                  <a:srgbClr val="0072BC"/>
                </a:solidFill>
              </a:rPr>
              <a:t>“En </a:t>
            </a:r>
            <a:r>
              <a:rPr lang="es-AR" sz="1200" i="1" dirty="0">
                <a:solidFill>
                  <a:srgbClr val="0072BC"/>
                </a:solidFill>
              </a:rPr>
              <a:t>esta oportunidad tu postulación a BECAS PROGRESAR no pudo ser evaluada debido a que el CUIL ingresado es incorrecto y no se encuentra asociado con ninguna persona. </a:t>
            </a:r>
            <a:r>
              <a:rPr lang="es-AR" sz="1200" i="1" dirty="0" err="1" smtClean="0">
                <a:solidFill>
                  <a:srgbClr val="0072BC"/>
                </a:solidFill>
              </a:rPr>
              <a:t>Recordá</a:t>
            </a:r>
            <a:r>
              <a:rPr lang="es-AR" sz="1200" i="1" dirty="0" smtClean="0">
                <a:solidFill>
                  <a:srgbClr val="0072BC"/>
                </a:solidFill>
              </a:rPr>
              <a:t> </a:t>
            </a:r>
            <a:r>
              <a:rPr lang="es-AR" sz="1200" i="1" dirty="0">
                <a:solidFill>
                  <a:srgbClr val="0072BC"/>
                </a:solidFill>
              </a:rPr>
              <a:t>que los datos ingresados tienen carácter de Declaración Jurada y no pueden ser modificados en esta </a:t>
            </a:r>
            <a:r>
              <a:rPr lang="es-AR" sz="1200" i="1" dirty="0" smtClean="0">
                <a:solidFill>
                  <a:srgbClr val="0072BC"/>
                </a:solidFill>
              </a:rPr>
              <a:t>convocatoria”. </a:t>
            </a:r>
            <a:endParaRPr lang="es-AR" sz="1200" i="1" dirty="0">
              <a:solidFill>
                <a:srgbClr val="0072BC"/>
              </a:solidFill>
            </a:endParaRPr>
          </a:p>
        </p:txBody>
      </p:sp>
      <p:sp>
        <p:nvSpPr>
          <p:cNvPr id="11" name="Rectángulo 1"/>
          <p:cNvSpPr/>
          <p:nvPr/>
        </p:nvSpPr>
        <p:spPr>
          <a:xfrm>
            <a:off x="1366091" y="1091050"/>
            <a:ext cx="6115903" cy="61414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CUIL INCORRECTO</a:t>
            </a:r>
            <a:endParaRPr lang="es-AR" b="1" dirty="0"/>
          </a:p>
        </p:txBody>
      </p:sp>
      <p:sp>
        <p:nvSpPr>
          <p:cNvPr id="8" name="Rectángulo 6"/>
          <p:cNvSpPr/>
          <p:nvPr/>
        </p:nvSpPr>
        <p:spPr>
          <a:xfrm>
            <a:off x="2123440" y="162560"/>
            <a:ext cx="4771073" cy="559753"/>
          </a:xfrm>
          <a:prstGeom prst="rect">
            <a:avLst/>
          </a:prstGeom>
          <a:solidFill>
            <a:srgbClr val="D2EAF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b="1" dirty="0" smtClean="0">
                <a:solidFill>
                  <a:srgbClr val="0094D4"/>
                </a:solidFill>
              </a:rPr>
              <a:t>POSIBLES MENSAJES DE RESULTADO DE ADJUDICACIONES</a:t>
            </a:r>
          </a:p>
        </p:txBody>
      </p:sp>
    </p:spTree>
    <p:extLst>
      <p:ext uri="{BB962C8B-B14F-4D97-AF65-F5344CB8AC3E}">
        <p14:creationId xmlns:p14="http://schemas.microsoft.com/office/powerpoint/2010/main" val="1721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2669034" y="3515761"/>
            <a:ext cx="1851789" cy="7581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800" kern="1200" dirty="0">
                <a:solidFill>
                  <a:schemeClr val="bg1"/>
                </a:solidFill>
              </a:rPr>
              <a:t>+50% </a:t>
            </a:r>
            <a:br>
              <a:rPr lang="es-ES" sz="4800" kern="12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100" dirty="0">
                <a:solidFill>
                  <a:schemeClr val="bg1"/>
                </a:solidFill>
              </a:rPr>
              <a:t>de materias aprobadas en el último año.</a:t>
            </a:r>
            <a:endParaRPr lang="es-ES" sz="1100" kern="1200" dirty="0">
              <a:solidFill>
                <a:schemeClr val="bg1"/>
              </a:solidFill>
            </a:endParaRPr>
          </a:p>
        </p:txBody>
      </p:sp>
      <p:sp>
        <p:nvSpPr>
          <p:cNvPr id="25" name="Rectángulo 1"/>
          <p:cNvSpPr/>
          <p:nvPr/>
        </p:nvSpPr>
        <p:spPr>
          <a:xfrm>
            <a:off x="947452" y="2247442"/>
            <a:ext cx="6819400" cy="2137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AR" sz="1200" dirty="0">
                <a:solidFill>
                  <a:srgbClr val="0072BC"/>
                </a:solidFill>
              </a:rPr>
              <a:t>“</a:t>
            </a:r>
            <a:r>
              <a:rPr lang="es-AR" sz="1200" i="1" dirty="0">
                <a:solidFill>
                  <a:srgbClr val="0072BC"/>
                </a:solidFill>
              </a:rPr>
              <a:t>En esta oportunidad tu postulación a BECAS PROGRESAR no pudo ser adjudicada debido a que no cumplís con la edad requerida para participar. </a:t>
            </a:r>
          </a:p>
          <a:p>
            <a:pPr algn="just"/>
            <a:r>
              <a:rPr lang="es-AR" sz="1200" i="1" dirty="0" smtClean="0">
                <a:solidFill>
                  <a:srgbClr val="0072BC"/>
                </a:solidFill>
              </a:rPr>
              <a:t>Es </a:t>
            </a:r>
            <a:r>
              <a:rPr lang="es-AR" sz="1200" i="1" dirty="0">
                <a:solidFill>
                  <a:srgbClr val="0072BC"/>
                </a:solidFill>
              </a:rPr>
              <a:t>decir: tener entre 18 y 24 años para alumnos ingresantes, extendiéndose hasta 30 años para alumnos avanzados. De acuerdo a los datos consignados tu fecha de nacimiento es </a:t>
            </a:r>
            <a:r>
              <a:rPr lang="es-AR" sz="1200" i="1" dirty="0" smtClean="0">
                <a:solidFill>
                  <a:srgbClr val="0072BC"/>
                </a:solidFill>
              </a:rPr>
              <a:t>XXXX</a:t>
            </a:r>
            <a:r>
              <a:rPr lang="es-AR" sz="1200" dirty="0" smtClean="0">
                <a:solidFill>
                  <a:srgbClr val="0072BC"/>
                </a:solidFill>
              </a:rPr>
              <a:t>”</a:t>
            </a:r>
            <a:endParaRPr lang="es-AR" sz="1200" dirty="0">
              <a:solidFill>
                <a:srgbClr val="0072BC"/>
              </a:solidFill>
            </a:endParaRPr>
          </a:p>
          <a:p>
            <a:pPr algn="just"/>
            <a:endParaRPr lang="es-AR" sz="1200" dirty="0">
              <a:solidFill>
                <a:srgbClr val="0072BC"/>
              </a:solidFill>
            </a:endParaRPr>
          </a:p>
        </p:txBody>
      </p:sp>
      <p:sp>
        <p:nvSpPr>
          <p:cNvPr id="11" name="Rectángulo 1"/>
          <p:cNvSpPr/>
          <p:nvPr/>
        </p:nvSpPr>
        <p:spPr>
          <a:xfrm>
            <a:off x="1366091" y="1091050"/>
            <a:ext cx="6115903" cy="61414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EDAD</a:t>
            </a:r>
            <a:endParaRPr lang="es-AR" b="1" dirty="0"/>
          </a:p>
        </p:txBody>
      </p:sp>
      <p:sp>
        <p:nvSpPr>
          <p:cNvPr id="8" name="Rectángulo 6"/>
          <p:cNvSpPr/>
          <p:nvPr/>
        </p:nvSpPr>
        <p:spPr>
          <a:xfrm>
            <a:off x="2123440" y="162560"/>
            <a:ext cx="4771073" cy="559753"/>
          </a:xfrm>
          <a:prstGeom prst="rect">
            <a:avLst/>
          </a:prstGeom>
          <a:solidFill>
            <a:srgbClr val="D2EAF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b="1" dirty="0" smtClean="0">
                <a:solidFill>
                  <a:srgbClr val="0094D4"/>
                </a:solidFill>
              </a:rPr>
              <a:t>POSIBLES MENSAJES DE RESULTADO DE ADJUDICACIONES</a:t>
            </a:r>
          </a:p>
        </p:txBody>
      </p:sp>
    </p:spTree>
    <p:extLst>
      <p:ext uri="{BB962C8B-B14F-4D97-AF65-F5344CB8AC3E}">
        <p14:creationId xmlns:p14="http://schemas.microsoft.com/office/powerpoint/2010/main" val="38213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2669034" y="3515761"/>
            <a:ext cx="1851789" cy="7581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800" kern="1200" dirty="0">
                <a:solidFill>
                  <a:schemeClr val="bg1"/>
                </a:solidFill>
              </a:rPr>
              <a:t>+50% </a:t>
            </a:r>
            <a:br>
              <a:rPr lang="es-ES" sz="4800" kern="12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100" dirty="0">
                <a:solidFill>
                  <a:schemeClr val="bg1"/>
                </a:solidFill>
              </a:rPr>
              <a:t>de materias aprobadas en el último año.</a:t>
            </a:r>
            <a:endParaRPr lang="es-ES" sz="1100" kern="1200" dirty="0">
              <a:solidFill>
                <a:schemeClr val="bg1"/>
              </a:solidFill>
            </a:endParaRPr>
          </a:p>
        </p:txBody>
      </p:sp>
      <p:sp>
        <p:nvSpPr>
          <p:cNvPr id="25" name="Rectángulo 1"/>
          <p:cNvSpPr/>
          <p:nvPr/>
        </p:nvSpPr>
        <p:spPr>
          <a:xfrm>
            <a:off x="947452" y="2247442"/>
            <a:ext cx="6819400" cy="2137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AR" sz="1200" dirty="0">
              <a:solidFill>
                <a:srgbClr val="0072BC"/>
              </a:solidFill>
            </a:endParaRPr>
          </a:p>
          <a:p>
            <a:pPr algn="just"/>
            <a:r>
              <a:rPr lang="es-AR" sz="1200" i="1" dirty="0" smtClean="0">
                <a:solidFill>
                  <a:srgbClr val="0072BC"/>
                </a:solidFill>
              </a:rPr>
              <a:t>“En </a:t>
            </a:r>
            <a:r>
              <a:rPr lang="es-AR" sz="1200" i="1" dirty="0">
                <a:solidFill>
                  <a:srgbClr val="0072BC"/>
                </a:solidFill>
              </a:rPr>
              <a:t>esta oportunidad tu postulación a BECAS PROGRESAR no pudo ser evaluada debido a que la información disponible en ANSES sobre tu grupo familiar es insuficiente o errónea.</a:t>
            </a:r>
          </a:p>
          <a:p>
            <a:pPr algn="just"/>
            <a:r>
              <a:rPr lang="es-AR" sz="1200" i="1" dirty="0">
                <a:solidFill>
                  <a:srgbClr val="0072BC"/>
                </a:solidFill>
              </a:rPr>
              <a:t> Por dicho motivo  no se puedo calcular el ingreso de tu grupo familiar.</a:t>
            </a:r>
          </a:p>
          <a:p>
            <a:pPr algn="just"/>
            <a:endParaRPr lang="es-AR" sz="1200" i="1" dirty="0">
              <a:solidFill>
                <a:srgbClr val="0072BC"/>
              </a:solidFill>
            </a:endParaRPr>
          </a:p>
          <a:p>
            <a:pPr algn="just"/>
            <a:r>
              <a:rPr lang="es-AR" sz="1200" i="1" dirty="0" err="1" smtClean="0">
                <a:solidFill>
                  <a:srgbClr val="0072BC"/>
                </a:solidFill>
              </a:rPr>
              <a:t>Tenés</a:t>
            </a:r>
            <a:r>
              <a:rPr lang="es-AR" sz="1200" i="1" dirty="0" smtClean="0">
                <a:solidFill>
                  <a:srgbClr val="0072BC"/>
                </a:solidFill>
              </a:rPr>
              <a:t> </a:t>
            </a:r>
            <a:r>
              <a:rPr lang="es-AR" sz="1200" i="1" dirty="0">
                <a:solidFill>
                  <a:srgbClr val="0072BC"/>
                </a:solidFill>
              </a:rPr>
              <a:t>tiempo hasta el </a:t>
            </a:r>
            <a:r>
              <a:rPr lang="es-AR" sz="1200" i="1" dirty="0" smtClean="0">
                <a:solidFill>
                  <a:srgbClr val="0072BC"/>
                </a:solidFill>
              </a:rPr>
              <a:t>8/6/18 </a:t>
            </a:r>
            <a:r>
              <a:rPr lang="es-AR" sz="1200" i="1" dirty="0">
                <a:solidFill>
                  <a:srgbClr val="0072BC"/>
                </a:solidFill>
              </a:rPr>
              <a:t>para comunicarte al 130 y/o acércate a la oficina de ANSES más cercana </a:t>
            </a:r>
            <a:r>
              <a:rPr lang="es-AR" sz="1200" i="1" dirty="0" smtClean="0">
                <a:solidFill>
                  <a:srgbClr val="0072BC"/>
                </a:solidFill>
              </a:rPr>
              <a:t> para </a:t>
            </a:r>
            <a:r>
              <a:rPr lang="es-AR" sz="1200" i="1" dirty="0">
                <a:solidFill>
                  <a:srgbClr val="0072BC"/>
                </a:solidFill>
              </a:rPr>
              <a:t>actualizar los datos</a:t>
            </a:r>
            <a:r>
              <a:rPr lang="es-AR" sz="1200" i="1" dirty="0" smtClean="0">
                <a:solidFill>
                  <a:srgbClr val="0072BC"/>
                </a:solidFill>
              </a:rPr>
              <a:t>.”</a:t>
            </a:r>
            <a:endParaRPr lang="es-AR" sz="1200" i="1" dirty="0">
              <a:solidFill>
                <a:srgbClr val="0072BC"/>
              </a:solidFill>
            </a:endParaRPr>
          </a:p>
          <a:p>
            <a:pPr algn="just"/>
            <a:endParaRPr lang="es-AR" sz="1200" dirty="0">
              <a:solidFill>
                <a:srgbClr val="0072BC"/>
              </a:solidFill>
            </a:endParaRPr>
          </a:p>
        </p:txBody>
      </p:sp>
      <p:sp>
        <p:nvSpPr>
          <p:cNvPr id="11" name="Rectángulo 1"/>
          <p:cNvSpPr/>
          <p:nvPr/>
        </p:nvSpPr>
        <p:spPr>
          <a:xfrm>
            <a:off x="1366091" y="1091050"/>
            <a:ext cx="6115903" cy="61414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INGRESO GRUPO FAMILIAR</a:t>
            </a:r>
            <a:endParaRPr lang="es-AR" b="1" dirty="0"/>
          </a:p>
        </p:txBody>
      </p:sp>
      <p:sp>
        <p:nvSpPr>
          <p:cNvPr id="8" name="Rectángulo 6"/>
          <p:cNvSpPr/>
          <p:nvPr/>
        </p:nvSpPr>
        <p:spPr>
          <a:xfrm>
            <a:off x="2123440" y="162560"/>
            <a:ext cx="4771073" cy="559753"/>
          </a:xfrm>
          <a:prstGeom prst="rect">
            <a:avLst/>
          </a:prstGeom>
          <a:solidFill>
            <a:srgbClr val="D2EAF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b="1" dirty="0" smtClean="0">
                <a:solidFill>
                  <a:srgbClr val="0094D4"/>
                </a:solidFill>
              </a:rPr>
              <a:t>POSIBLES MENSAJES DE RESULTADO DE ADJUDICACIONES</a:t>
            </a:r>
          </a:p>
        </p:txBody>
      </p:sp>
    </p:spTree>
    <p:extLst>
      <p:ext uri="{BB962C8B-B14F-4D97-AF65-F5344CB8AC3E}">
        <p14:creationId xmlns:p14="http://schemas.microsoft.com/office/powerpoint/2010/main" val="21226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2669034" y="3515761"/>
            <a:ext cx="1851789" cy="7581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800" kern="1200" dirty="0">
                <a:solidFill>
                  <a:schemeClr val="bg1"/>
                </a:solidFill>
              </a:rPr>
              <a:t>+50% </a:t>
            </a:r>
            <a:br>
              <a:rPr lang="es-ES" sz="4800" kern="12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100" dirty="0">
                <a:solidFill>
                  <a:schemeClr val="bg1"/>
                </a:solidFill>
              </a:rPr>
              <a:t>de materias aprobadas en el último año.</a:t>
            </a:r>
            <a:endParaRPr lang="es-ES" sz="1100" kern="1200" dirty="0">
              <a:solidFill>
                <a:schemeClr val="bg1"/>
              </a:solidFill>
            </a:endParaRPr>
          </a:p>
        </p:txBody>
      </p:sp>
      <p:sp>
        <p:nvSpPr>
          <p:cNvPr id="25" name="Rectángulo 1"/>
          <p:cNvSpPr/>
          <p:nvPr/>
        </p:nvSpPr>
        <p:spPr>
          <a:xfrm>
            <a:off x="1366091" y="2357609"/>
            <a:ext cx="6115902" cy="4186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AR" sz="1200" i="1" dirty="0" smtClean="0">
                <a:solidFill>
                  <a:srgbClr val="0072BC"/>
                </a:solidFill>
              </a:rPr>
              <a:t>“</a:t>
            </a:r>
            <a:r>
              <a:rPr lang="es-AR" sz="1200" i="1" dirty="0">
                <a:solidFill>
                  <a:srgbClr val="0072BC"/>
                </a:solidFill>
              </a:rPr>
              <a:t>Tu postulación está siendo </a:t>
            </a:r>
            <a:r>
              <a:rPr lang="es-AR" sz="1200" i="1" dirty="0" smtClean="0">
                <a:solidFill>
                  <a:srgbClr val="0072BC"/>
                </a:solidFill>
              </a:rPr>
              <a:t>evaluada “</a:t>
            </a:r>
            <a:endParaRPr lang="es-AR" sz="1200" i="1" dirty="0">
              <a:solidFill>
                <a:srgbClr val="0072BC"/>
              </a:solidFill>
            </a:endParaRPr>
          </a:p>
        </p:txBody>
      </p:sp>
      <p:sp>
        <p:nvSpPr>
          <p:cNvPr id="11" name="Rectángulo 1"/>
          <p:cNvSpPr/>
          <p:nvPr/>
        </p:nvSpPr>
        <p:spPr>
          <a:xfrm>
            <a:off x="1366091" y="1091050"/>
            <a:ext cx="6115903" cy="61414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PENDIENTE</a:t>
            </a:r>
            <a:endParaRPr lang="es-AR" b="1" dirty="0"/>
          </a:p>
        </p:txBody>
      </p:sp>
      <p:sp>
        <p:nvSpPr>
          <p:cNvPr id="8" name="Rectángulo 6"/>
          <p:cNvSpPr/>
          <p:nvPr/>
        </p:nvSpPr>
        <p:spPr>
          <a:xfrm>
            <a:off x="2123440" y="162560"/>
            <a:ext cx="4771073" cy="559753"/>
          </a:xfrm>
          <a:prstGeom prst="rect">
            <a:avLst/>
          </a:prstGeom>
          <a:solidFill>
            <a:srgbClr val="D2EAF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b="1" dirty="0" smtClean="0">
                <a:solidFill>
                  <a:srgbClr val="0094D4"/>
                </a:solidFill>
              </a:rPr>
              <a:t>POSIBLES MENSAJES DE RESULTADO DE ADJUDICACIONES</a:t>
            </a:r>
          </a:p>
        </p:txBody>
      </p:sp>
      <p:sp>
        <p:nvSpPr>
          <p:cNvPr id="6" name="Rectángulo 1"/>
          <p:cNvSpPr/>
          <p:nvPr/>
        </p:nvSpPr>
        <p:spPr>
          <a:xfrm>
            <a:off x="1366090" y="3280693"/>
            <a:ext cx="6115903" cy="61414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APROBADOS</a:t>
            </a:r>
            <a:endParaRPr lang="es-AR" b="1" dirty="0"/>
          </a:p>
        </p:txBody>
      </p:sp>
      <p:sp>
        <p:nvSpPr>
          <p:cNvPr id="7" name="Rectángulo 1"/>
          <p:cNvSpPr/>
          <p:nvPr/>
        </p:nvSpPr>
        <p:spPr>
          <a:xfrm>
            <a:off x="1366090" y="4459995"/>
            <a:ext cx="6115904" cy="5086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AR" sz="1200" dirty="0">
              <a:solidFill>
                <a:srgbClr val="0072BC"/>
              </a:solidFill>
            </a:endParaRPr>
          </a:p>
          <a:p>
            <a:pPr algn="just"/>
            <a:r>
              <a:rPr lang="es-AR" sz="1200" i="1" dirty="0">
                <a:solidFill>
                  <a:srgbClr val="0072BC"/>
                </a:solidFill>
              </a:rPr>
              <a:t>En esta oportunidad tu postulación a BECAS PROGRESAR fue APROBADA. Para conocer lugar y fecha de cobro, ingresa a https://www.argentina.gob.ar/dondecobroanses</a:t>
            </a:r>
          </a:p>
          <a:p>
            <a:pPr algn="just"/>
            <a:endParaRPr lang="es-AR" sz="1200" b="1" dirty="0">
              <a:solidFill>
                <a:srgbClr val="0072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0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688</Words>
  <Application>Microsoft Office PowerPoint</Application>
  <PresentationFormat>Presentación en pantalla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educación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Yanina  Olmo</dc:creator>
  <cp:lastModifiedBy>Jeaneth Cabrera</cp:lastModifiedBy>
  <cp:revision>120</cp:revision>
  <cp:lastPrinted>2016-05-02T14:10:20Z</cp:lastPrinted>
  <dcterms:created xsi:type="dcterms:W3CDTF">2016-04-29T13:42:38Z</dcterms:created>
  <dcterms:modified xsi:type="dcterms:W3CDTF">2018-05-14T13:08:14Z</dcterms:modified>
</cp:coreProperties>
</file>