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348D223-BC10-4FF1-9981-97F60EAFE2C3}" type="datetimeFigureOut">
              <a:rPr lang="es-MX" smtClean="0"/>
              <a:pPr/>
              <a:t>26/09/2019</a:t>
            </a:fld>
            <a:endParaRPr lang="es-MX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13E2CC4-EB94-45F5-9389-E596EE43EE0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D223-BC10-4FF1-9981-97F60EAFE2C3}" type="datetimeFigureOut">
              <a:rPr lang="es-MX" smtClean="0"/>
              <a:pPr/>
              <a:t>26/09/2019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2CC4-EB94-45F5-9389-E596EE43EE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D223-BC10-4FF1-9981-97F60EAFE2C3}" type="datetimeFigureOut">
              <a:rPr lang="es-MX" smtClean="0"/>
              <a:pPr/>
              <a:t>26/09/2019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2CC4-EB94-45F5-9389-E596EE43EE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D223-BC10-4FF1-9981-97F60EAFE2C3}" type="datetimeFigureOut">
              <a:rPr lang="es-MX" smtClean="0"/>
              <a:pPr/>
              <a:t>26/09/2019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2CC4-EB94-45F5-9389-E596EE43EE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D223-BC10-4FF1-9981-97F60EAFE2C3}" type="datetimeFigureOut">
              <a:rPr lang="es-MX" smtClean="0"/>
              <a:pPr/>
              <a:t>26/09/2019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2CC4-EB94-45F5-9389-E596EE43EE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D223-BC10-4FF1-9981-97F60EAFE2C3}" type="datetimeFigureOut">
              <a:rPr lang="es-MX" smtClean="0"/>
              <a:pPr/>
              <a:t>26/09/2019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2CC4-EB94-45F5-9389-E596EE43EE0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D223-BC10-4FF1-9981-97F60EAFE2C3}" type="datetimeFigureOut">
              <a:rPr lang="es-MX" smtClean="0"/>
              <a:pPr/>
              <a:t>26/09/2019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2CC4-EB94-45F5-9389-E596EE43EE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D223-BC10-4FF1-9981-97F60EAFE2C3}" type="datetimeFigureOut">
              <a:rPr lang="es-MX" smtClean="0"/>
              <a:pPr/>
              <a:t>26/09/2019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2CC4-EB94-45F5-9389-E596EE43EE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D223-BC10-4FF1-9981-97F60EAFE2C3}" type="datetimeFigureOut">
              <a:rPr lang="es-MX" smtClean="0"/>
              <a:pPr/>
              <a:t>26/09/2019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2CC4-EB94-45F5-9389-E596EE43EE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D223-BC10-4FF1-9981-97F60EAFE2C3}" type="datetimeFigureOut">
              <a:rPr lang="es-MX" smtClean="0"/>
              <a:pPr/>
              <a:t>26/09/2019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2CC4-EB94-45F5-9389-E596EE43EE0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D223-BC10-4FF1-9981-97F60EAFE2C3}" type="datetimeFigureOut">
              <a:rPr lang="es-MX" smtClean="0"/>
              <a:pPr/>
              <a:t>26/09/2019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2CC4-EB94-45F5-9389-E596EE43EE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348D223-BC10-4FF1-9981-97F60EAFE2C3}" type="datetimeFigureOut">
              <a:rPr lang="es-MX" smtClean="0"/>
              <a:pPr/>
              <a:t>26/09/2019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13E2CC4-EB94-45F5-9389-E596EE43EE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ffha.unsj.edu.a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fha.unsj.edu.ar/?page_id=194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2800" b="1" dirty="0" smtClean="0">
                <a:solidFill>
                  <a:schemeClr val="tx1"/>
                </a:solidFill>
              </a:rPr>
              <a:t>COORDINACÓN GENERAL DE INGRESO</a:t>
            </a:r>
            <a:br>
              <a:rPr lang="es-MX" sz="2800" b="1" dirty="0" smtClean="0">
                <a:solidFill>
                  <a:schemeClr val="tx1"/>
                </a:solidFill>
              </a:rPr>
            </a:br>
            <a:r>
              <a:rPr lang="es-MX" sz="2800" b="1" dirty="0" smtClean="0">
                <a:solidFill>
                  <a:schemeClr val="tx1"/>
                </a:solidFill>
              </a:rPr>
              <a:t>FFHA UNSJ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MX" dirty="0" smtClean="0"/>
          </a:p>
          <a:p>
            <a:pPr algn="ctr"/>
            <a:r>
              <a:rPr lang="es-MX" b="1" dirty="0" smtClean="0">
                <a:hlinkClick r:id="rId2"/>
              </a:rPr>
              <a:t>www.ffha.unsj.edu.ar</a:t>
            </a:r>
            <a:endParaRPr lang="es-MX" b="1" dirty="0"/>
          </a:p>
          <a:p>
            <a:pPr algn="ctr"/>
            <a:r>
              <a:rPr lang="es-MX" dirty="0" smtClean="0"/>
              <a:t>Contacto:  ingreso@ffha.unsj.edu.ar</a:t>
            </a:r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173147"/>
            <a:ext cx="1784660" cy="1784660"/>
          </a:xfrm>
          <a:prstGeom prst="rect">
            <a:avLst/>
          </a:prstGeom>
        </p:spPr>
      </p:pic>
      <p:sp>
        <p:nvSpPr>
          <p:cNvPr id="6" name="AutoShape 2" descr="Resultado de imagen para logo ffh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28" name="Picture 4" descr="Resultado de imagen para logo ffh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0"/>
            <a:ext cx="3600400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5921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17521792"/>
              </p:ext>
            </p:extLst>
          </p:nvPr>
        </p:nvGraphicFramePr>
        <p:xfrm>
          <a:off x="1187624" y="1268760"/>
          <a:ext cx="6777035" cy="263790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55407"/>
                <a:gridCol w="1355407"/>
                <a:gridCol w="1355407"/>
                <a:gridCol w="1355407"/>
                <a:gridCol w="1355407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>
                          <a:effectLst/>
                        </a:rPr>
                        <a:t>CARRERA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b="1" dirty="0">
                          <a:effectLst/>
                        </a:rPr>
                        <a:t>HORARIO</a:t>
                      </a:r>
                      <a:endParaRPr lang="es-E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b="1" dirty="0">
                          <a:effectLst/>
                        </a:rPr>
                        <a:t>AULA</a:t>
                      </a:r>
                      <a:endParaRPr lang="es-E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FECHA</a:t>
                      </a:r>
                      <a:endParaRPr lang="es-ES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b="1" dirty="0" smtClean="0">
                          <a:effectLst/>
                        </a:rPr>
                        <a:t>COORDINADOR/A</a:t>
                      </a:r>
                      <a:endParaRPr lang="es-E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effectLst/>
                        </a:rPr>
                        <a:t>TEATRO</a:t>
                      </a:r>
                      <a:endParaRPr lang="es-E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13.00 </a:t>
                      </a:r>
                      <a:r>
                        <a:rPr lang="es-ES" sz="1600" dirty="0">
                          <a:effectLst/>
                        </a:rPr>
                        <a:t>a 17.00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Aula Magna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Desde el 3/02/19 al</a:t>
                      </a:r>
                      <a:r>
                        <a:rPr lang="es-E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/03 2020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 </a:t>
                      </a:r>
                      <a:endParaRPr lang="es-ES" sz="1600" dirty="0" smtClean="0">
                        <a:effectLst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effectLst/>
                        </a:rPr>
                        <a:t>TURISMO</a:t>
                      </a:r>
                      <a:endParaRPr lang="es-E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17.00 a 21.00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Sala de Audio y Video (Comisión 1)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Aula 6 (Comisión 2)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 Romina </a:t>
                      </a:r>
                      <a:endParaRPr lang="es-ES" sz="16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 Herrera 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265" t="16977" r="48587" b="69079"/>
          <a:stretch/>
        </p:blipFill>
        <p:spPr bwMode="auto">
          <a:xfrm>
            <a:off x="4355976" y="1"/>
            <a:ext cx="4329406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7717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>MATERIAL INGRESO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3843789"/>
          </a:xfrm>
        </p:spPr>
        <p:txBody>
          <a:bodyPr/>
          <a:lstStyle/>
          <a:p>
            <a:pPr marL="68580" indent="0" algn="just">
              <a:buNone/>
            </a:pPr>
            <a:r>
              <a:rPr lang="es-ES" dirty="0" smtClean="0">
                <a:solidFill>
                  <a:schemeClr val="tx1"/>
                </a:solidFill>
              </a:rPr>
              <a:t>El material está publicado en la página web de la FFHA. “Cuadernillos 2020”</a:t>
            </a:r>
          </a:p>
          <a:p>
            <a:pPr marL="68580" indent="0">
              <a:buNone/>
            </a:pPr>
            <a:endParaRPr lang="es-ES" dirty="0" smtClean="0"/>
          </a:p>
          <a:p>
            <a:pPr marL="68580" indent="0">
              <a:buNone/>
            </a:pPr>
            <a:r>
              <a:rPr lang="es-ES" dirty="0">
                <a:hlinkClick r:id="rId2"/>
              </a:rPr>
              <a:t>http://www.ffha.unsj.edu.ar/?</a:t>
            </a:r>
            <a:r>
              <a:rPr lang="es-ES" dirty="0" smtClean="0">
                <a:hlinkClick r:id="rId2"/>
              </a:rPr>
              <a:t>page_id=1944</a:t>
            </a:r>
            <a:endParaRPr lang="es-ES" dirty="0" smtClean="0"/>
          </a:p>
          <a:p>
            <a:pPr marL="68580" indent="0">
              <a:buNone/>
            </a:pPr>
            <a:endParaRPr lang="es-ES" dirty="0"/>
          </a:p>
          <a:p>
            <a:pPr marL="68580" indent="0">
              <a:buNone/>
            </a:pPr>
            <a:endParaRPr lang="es-E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265" t="16977" r="48587" b="69079"/>
          <a:stretch/>
        </p:blipFill>
        <p:spPr bwMode="auto">
          <a:xfrm>
            <a:off x="4355976" y="1"/>
            <a:ext cx="4329406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1871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s-MX" sz="3600" b="1" dirty="0"/>
              <a:t>CARRERAS</a:t>
            </a:r>
            <a:r>
              <a:rPr lang="es-MX" sz="2800" b="1" dirty="0" smtClean="0">
                <a:solidFill>
                  <a:schemeClr val="tx1"/>
                </a:solidFill>
              </a:rPr>
              <a:t> </a:t>
            </a:r>
            <a:r>
              <a:rPr lang="es-MX" sz="3600" b="1" dirty="0"/>
              <a:t>DE GRADO</a:t>
            </a:r>
            <a:r>
              <a:rPr lang="es-MX" sz="2800" b="1" dirty="0" smtClean="0">
                <a:solidFill>
                  <a:schemeClr val="tx1"/>
                </a:solidFill>
              </a:rPr>
              <a:t/>
            </a:r>
            <a:br>
              <a:rPr lang="es-MX" sz="2800" b="1" dirty="0" smtClean="0">
                <a:solidFill>
                  <a:schemeClr val="tx1"/>
                </a:solidFill>
              </a:rPr>
            </a:b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628800"/>
            <a:ext cx="7200916" cy="3771781"/>
          </a:xfrm>
        </p:spPr>
        <p:txBody>
          <a:bodyPr>
            <a:noAutofit/>
          </a:bodyPr>
          <a:lstStyle/>
          <a:p>
            <a:pPr algn="just"/>
            <a:r>
              <a:rPr lang="es-MX" sz="1600" b="1" dirty="0" smtClean="0">
                <a:solidFill>
                  <a:schemeClr val="tx1"/>
                </a:solidFill>
              </a:rPr>
              <a:t>PROFESORADOS</a:t>
            </a:r>
            <a:r>
              <a:rPr lang="es-MX" sz="1600" dirty="0" smtClean="0">
                <a:solidFill>
                  <a:schemeClr val="tx1"/>
                </a:solidFill>
              </a:rPr>
              <a:t> con sólida formación disciplinar y pedagógica que permiten al egresado, seleccionar con idoneidad, métodos, procedimientos, estrategias  para planificar, conducir y evaluar los procesos de enseñanza – aprendizaje de sus estudiantes, en las disciplinas que oferta la FFHA. </a:t>
            </a:r>
          </a:p>
          <a:p>
            <a:pPr marL="68580" indent="0">
              <a:buNone/>
            </a:pPr>
            <a:endParaRPr lang="es-MX" sz="1600" dirty="0" smtClean="0">
              <a:solidFill>
                <a:schemeClr val="tx1"/>
              </a:solidFill>
            </a:endParaRPr>
          </a:p>
          <a:p>
            <a:pPr algn="just"/>
            <a:r>
              <a:rPr lang="es-MX" sz="1600" b="1" dirty="0" smtClean="0">
                <a:solidFill>
                  <a:schemeClr val="tx1"/>
                </a:solidFill>
              </a:rPr>
              <a:t>LICENCIATURAS</a:t>
            </a:r>
            <a:r>
              <a:rPr lang="es-MX" sz="1600" dirty="0" smtClean="0">
                <a:solidFill>
                  <a:schemeClr val="tx1"/>
                </a:solidFill>
              </a:rPr>
              <a:t>  con consistente formación metodológica, en investigación e intervención en la sociedad, en análisis y reflexión teórico- práctica y crítica de la disciplina pertinente. En vías de formar asesores, investigadores, evaluadores y diseñadores de proyectos, programas y otras estrategias que demande la sociedad.</a:t>
            </a:r>
          </a:p>
          <a:p>
            <a:pPr marL="68580" indent="0">
              <a:buNone/>
            </a:pPr>
            <a:endParaRPr lang="es-MX" sz="1600" dirty="0" smtClean="0">
              <a:solidFill>
                <a:schemeClr val="tx1"/>
              </a:solidFill>
            </a:endParaRPr>
          </a:p>
          <a:p>
            <a:pPr algn="just"/>
            <a:r>
              <a:rPr lang="es-MX" sz="1600" b="1" dirty="0" smtClean="0">
                <a:solidFill>
                  <a:schemeClr val="tx1"/>
                </a:solidFill>
              </a:rPr>
              <a:t>TECNICATURAS</a:t>
            </a:r>
            <a:r>
              <a:rPr lang="es-MX" sz="1600" dirty="0" smtClean="0">
                <a:solidFill>
                  <a:schemeClr val="tx1"/>
                </a:solidFill>
              </a:rPr>
              <a:t>  cuya formación pretende la experticia en organizar, ejecutar, administrar, interpretar, elaborar planificaciones, programas, proyectos de creación e interpretación en las áreas disciplinares del turismo y la interpretación musical. </a:t>
            </a:r>
            <a:endParaRPr lang="es-MX" sz="1600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265" t="16977" r="48587" b="69079"/>
          <a:stretch/>
        </p:blipFill>
        <p:spPr bwMode="auto">
          <a:xfrm>
            <a:off x="4355976" y="1"/>
            <a:ext cx="4329406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0361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834802"/>
            <a:ext cx="7024744" cy="601136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 smtClean="0"/>
              <a:t>OFERTA ACADÉMICA</a:t>
            </a:r>
            <a:endParaRPr lang="es-MX" b="1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05091520"/>
              </p:ext>
            </p:extLst>
          </p:nvPr>
        </p:nvGraphicFramePr>
        <p:xfrm>
          <a:off x="971290" y="1556792"/>
          <a:ext cx="7201110" cy="463014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298016"/>
                <a:gridCol w="490309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DISCIPLINAS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CARRERAS</a:t>
                      </a:r>
                      <a:endParaRPr lang="es-MX" dirty="0"/>
                    </a:p>
                  </a:txBody>
                  <a:tcPr/>
                </a:tc>
              </a:tr>
              <a:tr h="1219444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ARTES VISUALES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PROFESORADO EN ARTES VISUALES</a:t>
                      </a:r>
                    </a:p>
                    <a:p>
                      <a:r>
                        <a:rPr lang="es-MX" dirty="0" smtClean="0"/>
                        <a:t>Duración 4 años</a:t>
                      </a:r>
                    </a:p>
                    <a:p>
                      <a:r>
                        <a:rPr lang="es-MX" dirty="0" smtClean="0"/>
                        <a:t>LICENCIATURA</a:t>
                      </a:r>
                      <a:r>
                        <a:rPr lang="es-MX" baseline="0" dirty="0" smtClean="0"/>
                        <a:t> EN ARTES VISUALES</a:t>
                      </a:r>
                    </a:p>
                    <a:p>
                      <a:r>
                        <a:rPr lang="es-MX" baseline="0" dirty="0" smtClean="0"/>
                        <a:t>Duración 5 años</a:t>
                      </a:r>
                      <a:endParaRPr lang="es-MX" dirty="0"/>
                    </a:p>
                  </a:txBody>
                  <a:tcPr/>
                </a:tc>
              </a:tr>
              <a:tr h="1219444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FILOSOFÍA Y CIENCIAS DE LA EDUCACIÓN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PROFESORADO EN FILOSOFÍA</a:t>
                      </a:r>
                    </a:p>
                    <a:p>
                      <a:r>
                        <a:rPr lang="es-MX" dirty="0" smtClean="0"/>
                        <a:t>Duración 5 años</a:t>
                      </a:r>
                    </a:p>
                    <a:p>
                      <a:r>
                        <a:rPr lang="es-MX" dirty="0" smtClean="0"/>
                        <a:t>LICENCIATURA EN FILOSOFÍA</a:t>
                      </a:r>
                    </a:p>
                    <a:p>
                      <a:r>
                        <a:rPr lang="es-MX" dirty="0" smtClean="0"/>
                        <a:t>Duración 5 años</a:t>
                      </a:r>
                    </a:p>
                    <a:p>
                      <a:r>
                        <a:rPr lang="es-MX" dirty="0" smtClean="0"/>
                        <a:t>PROFESORADO EN CIENCIAS DE LA EDUCACIÓN</a:t>
                      </a:r>
                    </a:p>
                    <a:p>
                      <a:r>
                        <a:rPr lang="es-MX" dirty="0" smtClean="0"/>
                        <a:t>Duración 5 años</a:t>
                      </a:r>
                    </a:p>
                    <a:p>
                      <a:r>
                        <a:rPr lang="es-MX" dirty="0" smtClean="0"/>
                        <a:t>LICENCIATURA EN CIENCIAS DE LA</a:t>
                      </a:r>
                      <a:r>
                        <a:rPr lang="es-MX" baseline="0" dirty="0" smtClean="0"/>
                        <a:t> EDUCACIÓN</a:t>
                      </a:r>
                    </a:p>
                    <a:p>
                      <a:r>
                        <a:rPr lang="es-MX" baseline="0" dirty="0" smtClean="0"/>
                        <a:t>Duración 5 años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265" t="16977" r="48587" b="69079"/>
          <a:stretch/>
        </p:blipFill>
        <p:spPr bwMode="auto">
          <a:xfrm>
            <a:off x="4355976" y="1"/>
            <a:ext cx="4329406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5360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73055315"/>
              </p:ext>
            </p:extLst>
          </p:nvPr>
        </p:nvGraphicFramePr>
        <p:xfrm>
          <a:off x="1115616" y="1124744"/>
          <a:ext cx="7056784" cy="453785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376264"/>
                <a:gridCol w="4680520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DISCIPLINAS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CARRERAS</a:t>
                      </a:r>
                      <a:endParaRPr lang="es-MX" dirty="0"/>
                    </a:p>
                  </a:txBody>
                  <a:tcPr/>
                </a:tc>
              </a:tr>
              <a:tr h="1107723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FÍSICA, QUÍMICA,</a:t>
                      </a:r>
                    </a:p>
                    <a:p>
                      <a:pPr algn="ctr"/>
                      <a:r>
                        <a:rPr lang="es-MX" dirty="0" smtClean="0"/>
                        <a:t>TECNOLOGÍA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PROFESORADOADO EN FÍSICA</a:t>
                      </a:r>
                    </a:p>
                    <a:p>
                      <a:r>
                        <a:rPr lang="es-MX" dirty="0" smtClean="0"/>
                        <a:t>Duración 4 años</a:t>
                      </a:r>
                    </a:p>
                    <a:p>
                      <a:r>
                        <a:rPr lang="es-MX" dirty="0" smtClean="0"/>
                        <a:t>PROFESORADOADO EN QUÍMICA</a:t>
                      </a:r>
                    </a:p>
                    <a:p>
                      <a:r>
                        <a:rPr lang="es-MX" dirty="0" smtClean="0"/>
                        <a:t>Duración 4 años</a:t>
                      </a:r>
                    </a:p>
                    <a:p>
                      <a:r>
                        <a:rPr lang="es-MX" dirty="0" smtClean="0"/>
                        <a:t>PROFESORADOADO</a:t>
                      </a:r>
                      <a:r>
                        <a:rPr lang="es-MX" baseline="0" dirty="0" smtClean="0"/>
                        <a:t> EN TECNOLOGÍA</a:t>
                      </a:r>
                    </a:p>
                    <a:p>
                      <a:r>
                        <a:rPr lang="es-MX" baseline="0" dirty="0" smtClean="0"/>
                        <a:t>Duración 4 años</a:t>
                      </a:r>
                      <a:endParaRPr lang="es-MX" dirty="0"/>
                    </a:p>
                  </a:txBody>
                  <a:tcPr/>
                </a:tc>
              </a:tr>
              <a:tr h="1107723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GEOGRAFÍA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PROFESORADOADO EN GEOGRAFÍA</a:t>
                      </a:r>
                    </a:p>
                    <a:p>
                      <a:r>
                        <a:rPr lang="es-MX" dirty="0" smtClean="0"/>
                        <a:t>LICENCIATURA EN GEOGRAFÍA</a:t>
                      </a:r>
                    </a:p>
                    <a:p>
                      <a:r>
                        <a:rPr lang="es-MX" dirty="0" smtClean="0"/>
                        <a:t>Duración 5 años cada trayecto </a:t>
                      </a:r>
                      <a:endParaRPr lang="es-MX" dirty="0"/>
                    </a:p>
                  </a:txBody>
                  <a:tcPr/>
                </a:tc>
              </a:tr>
              <a:tr h="1107723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HISTORIA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PROFESORADO EN HISTORIA</a:t>
                      </a:r>
                    </a:p>
                    <a:p>
                      <a:r>
                        <a:rPr lang="es-MX" dirty="0" smtClean="0"/>
                        <a:t>Duración 5 años</a:t>
                      </a:r>
                    </a:p>
                    <a:p>
                      <a:r>
                        <a:rPr lang="es-MX" dirty="0" smtClean="0"/>
                        <a:t>LICENCIATURA EN HISTORIA</a:t>
                      </a:r>
                    </a:p>
                    <a:p>
                      <a:r>
                        <a:rPr lang="es-MX" dirty="0" smtClean="0"/>
                        <a:t>Duración 5 años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265" t="16977" r="48587" b="69079"/>
          <a:stretch/>
        </p:blipFill>
        <p:spPr bwMode="auto">
          <a:xfrm>
            <a:off x="4355976" y="1"/>
            <a:ext cx="4329406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9702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16475110"/>
              </p:ext>
            </p:extLst>
          </p:nvPr>
        </p:nvGraphicFramePr>
        <p:xfrm>
          <a:off x="1042988" y="980728"/>
          <a:ext cx="6777038" cy="4911063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160860"/>
                <a:gridCol w="4616178"/>
              </a:tblGrid>
              <a:tr h="521943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DISCIPLINAS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CARRERAS</a:t>
                      </a:r>
                      <a:endParaRPr lang="es-MX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INGLÉS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PROFESORADO UNIVERSITARIO EN INGLÉS</a:t>
                      </a:r>
                    </a:p>
                    <a:p>
                      <a:r>
                        <a:rPr lang="es-MX" dirty="0" smtClean="0"/>
                        <a:t>Duración 5 años</a:t>
                      </a:r>
                    </a:p>
                    <a:p>
                      <a:r>
                        <a:rPr lang="es-MX" dirty="0" smtClean="0"/>
                        <a:t>PROFESORADO EN INGLÉS</a:t>
                      </a:r>
                    </a:p>
                    <a:p>
                      <a:r>
                        <a:rPr lang="es-MX" dirty="0" smtClean="0"/>
                        <a:t>Duración 4 años</a:t>
                      </a:r>
                    </a:p>
                    <a:p>
                      <a:r>
                        <a:rPr lang="es-MX" dirty="0" smtClean="0"/>
                        <a:t>LICENCIATURA EN INGLÉS</a:t>
                      </a:r>
                    </a:p>
                    <a:p>
                      <a:r>
                        <a:rPr lang="es-MX" dirty="0" smtClean="0"/>
                        <a:t>Duración 5 años</a:t>
                      </a:r>
                      <a:endParaRPr lang="es-MX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LETRAS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PROFESORADO EN LETRAS</a:t>
                      </a:r>
                    </a:p>
                    <a:p>
                      <a:r>
                        <a:rPr lang="es-MX" dirty="0" smtClean="0"/>
                        <a:t>Duración 5 años</a:t>
                      </a:r>
                    </a:p>
                    <a:p>
                      <a:r>
                        <a:rPr lang="es-MX" dirty="0" smtClean="0"/>
                        <a:t>LICENCIATURA EN LETRAS</a:t>
                      </a:r>
                    </a:p>
                    <a:p>
                      <a:r>
                        <a:rPr lang="es-MX" dirty="0" smtClean="0"/>
                        <a:t>Duración 5 años</a:t>
                      </a:r>
                      <a:endParaRPr lang="es-MX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MATEMÁTICA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PROFESORADO EN MATEMÁTICA</a:t>
                      </a:r>
                    </a:p>
                    <a:p>
                      <a:r>
                        <a:rPr lang="es-MX" dirty="0" smtClean="0"/>
                        <a:t>Duración 4 años</a:t>
                      </a:r>
                    </a:p>
                    <a:p>
                      <a:r>
                        <a:rPr lang="es-MX" dirty="0" smtClean="0"/>
                        <a:t>LICENCIATURA EN MATEMÁTICA</a:t>
                      </a:r>
                    </a:p>
                    <a:p>
                      <a:r>
                        <a:rPr lang="es-MX" dirty="0" smtClean="0"/>
                        <a:t>Duración 5 años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265" t="16977" r="48587" b="69079"/>
          <a:stretch/>
        </p:blipFill>
        <p:spPr bwMode="auto">
          <a:xfrm>
            <a:off x="4355976" y="1"/>
            <a:ext cx="4329406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5784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92763212"/>
              </p:ext>
            </p:extLst>
          </p:nvPr>
        </p:nvGraphicFramePr>
        <p:xfrm>
          <a:off x="1259632" y="1052736"/>
          <a:ext cx="6777038" cy="40284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376264"/>
                <a:gridCol w="44007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DISCIPLINAS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CARRERAS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MÚSICA</a:t>
                      </a:r>
                    </a:p>
                    <a:p>
                      <a:r>
                        <a:rPr lang="es-MX" dirty="0" smtClean="0"/>
                        <a:t>Instrumentos: </a:t>
                      </a:r>
                      <a:r>
                        <a:rPr lang="es-MX" sz="1400" dirty="0" smtClean="0"/>
                        <a:t>piano, saxofón,</a:t>
                      </a:r>
                      <a:r>
                        <a:rPr lang="es-MX" sz="1400" baseline="0" dirty="0" smtClean="0"/>
                        <a:t> violoncelo, órgano, guitarra, contrabajo, trombón, arpa. Canto clarinete, corno, fagot, flauta, oboe, percusión,  música de cámara, trompeta, tuba, viola, violín.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PROFESORADO EN EDUCACIÓN MUSICAL</a:t>
                      </a:r>
                    </a:p>
                    <a:p>
                      <a:r>
                        <a:rPr lang="es-MX" dirty="0" smtClean="0"/>
                        <a:t>Duración 5 años</a:t>
                      </a:r>
                    </a:p>
                    <a:p>
                      <a:r>
                        <a:rPr lang="es-MX" dirty="0" smtClean="0"/>
                        <a:t>PROFESORADO UNIVERSITARIO DE MÚSICA (orientaciones)</a:t>
                      </a:r>
                    </a:p>
                    <a:p>
                      <a:r>
                        <a:rPr lang="es-MX" dirty="0" smtClean="0"/>
                        <a:t>Duración</a:t>
                      </a:r>
                      <a:r>
                        <a:rPr lang="es-MX" baseline="0" dirty="0" smtClean="0"/>
                        <a:t> 5 años</a:t>
                      </a:r>
                    </a:p>
                    <a:p>
                      <a:r>
                        <a:rPr lang="es-MX" baseline="0" dirty="0" smtClean="0"/>
                        <a:t>PROFESORADO DE INSTRUMENTOS</a:t>
                      </a:r>
                    </a:p>
                    <a:p>
                      <a:r>
                        <a:rPr lang="es-MX" baseline="0" dirty="0" smtClean="0"/>
                        <a:t>Duración 5 años</a:t>
                      </a:r>
                    </a:p>
                    <a:p>
                      <a:r>
                        <a:rPr lang="es-MX" baseline="0" dirty="0" smtClean="0"/>
                        <a:t>TÉCNICO SUPERIOR EN ISNTRUMENTOS MUSICALES Duración 3 años</a:t>
                      </a:r>
                    </a:p>
                    <a:p>
                      <a:r>
                        <a:rPr lang="es-MX" dirty="0" smtClean="0"/>
                        <a:t>LICENCIATURA EN EDUCACIÓN MUSICAL</a:t>
                      </a:r>
                    </a:p>
                    <a:p>
                      <a:r>
                        <a:rPr lang="es-MX" dirty="0" smtClean="0"/>
                        <a:t>Duración</a:t>
                      </a:r>
                      <a:r>
                        <a:rPr lang="es-MX" baseline="0" dirty="0" smtClean="0"/>
                        <a:t> 5 años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265" t="16977" r="48587" b="69079"/>
          <a:stretch/>
        </p:blipFill>
        <p:spPr bwMode="auto">
          <a:xfrm>
            <a:off x="4355976" y="1"/>
            <a:ext cx="4329406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5369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55788356"/>
              </p:ext>
            </p:extLst>
          </p:nvPr>
        </p:nvGraphicFramePr>
        <p:xfrm>
          <a:off x="1042988" y="1125538"/>
          <a:ext cx="6777038" cy="21996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872828"/>
                <a:gridCol w="490421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DISCIPLINAS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CARRERAS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TEATRO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PROFESORADO EN ESTUDIOS TEATRALES</a:t>
                      </a:r>
                    </a:p>
                    <a:p>
                      <a:r>
                        <a:rPr lang="es-MX" dirty="0" smtClean="0"/>
                        <a:t>Duración</a:t>
                      </a:r>
                      <a:r>
                        <a:rPr lang="es-MX" baseline="0" dirty="0" smtClean="0"/>
                        <a:t> 4 años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TURISMO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LICENCIATURA EN TURISMO</a:t>
                      </a:r>
                    </a:p>
                    <a:p>
                      <a:r>
                        <a:rPr lang="es-MX" dirty="0" smtClean="0"/>
                        <a:t>Duración 5 años</a:t>
                      </a:r>
                    </a:p>
                    <a:p>
                      <a:r>
                        <a:rPr lang="es-MX" dirty="0" smtClean="0"/>
                        <a:t>TÉCNICATURA EN TURISMO</a:t>
                      </a:r>
                    </a:p>
                    <a:p>
                      <a:r>
                        <a:rPr lang="es-MX" dirty="0" smtClean="0"/>
                        <a:t>Duración 3 años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265" t="16977" r="48587" b="69079"/>
          <a:stretch/>
        </p:blipFill>
        <p:spPr bwMode="auto">
          <a:xfrm>
            <a:off x="4355976" y="1"/>
            <a:ext cx="4329406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596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43604" y="836713"/>
            <a:ext cx="7024744" cy="673144"/>
          </a:xfrm>
        </p:spPr>
        <p:txBody>
          <a:bodyPr>
            <a:noAutofit/>
          </a:bodyPr>
          <a:lstStyle/>
          <a:p>
            <a:pPr algn="ctr"/>
            <a:r>
              <a:rPr lang="es-ES" sz="3600" b="1" dirty="0"/>
              <a:t>CRONOGRAMA</a:t>
            </a:r>
            <a:r>
              <a:rPr lang="es-ES" sz="2800" b="1" dirty="0" smtClean="0">
                <a:solidFill>
                  <a:schemeClr val="tx1"/>
                </a:solidFill>
              </a:rPr>
              <a:t> </a:t>
            </a:r>
            <a:endParaRPr lang="es-E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40502840"/>
              </p:ext>
            </p:extLst>
          </p:nvPr>
        </p:nvGraphicFramePr>
        <p:xfrm>
          <a:off x="1115616" y="1700810"/>
          <a:ext cx="6840760" cy="4167970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1512168"/>
                <a:gridCol w="1080120"/>
                <a:gridCol w="987699"/>
                <a:gridCol w="1316557"/>
                <a:gridCol w="1944216"/>
              </a:tblGrid>
              <a:tr h="194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>
                          <a:effectLst/>
                        </a:rPr>
                        <a:t>CARRERA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b="1" dirty="0">
                          <a:effectLst/>
                        </a:rPr>
                        <a:t>HORARIO</a:t>
                      </a:r>
                      <a:endParaRPr lang="es-E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b="1" dirty="0">
                          <a:effectLst/>
                        </a:rPr>
                        <a:t>AULA</a:t>
                      </a:r>
                      <a:endParaRPr lang="es-E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FECHA</a:t>
                      </a:r>
                      <a:endParaRPr lang="es-ES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b="1" dirty="0">
                          <a:effectLst/>
                        </a:rPr>
                        <a:t> COORDINADOR/A</a:t>
                      </a:r>
                      <a:endParaRPr lang="es-E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102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ARTES </a:t>
                      </a:r>
                      <a:r>
                        <a:rPr lang="es-ES" sz="1600" dirty="0">
                          <a:effectLst/>
                        </a:rPr>
                        <a:t>VISUALES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9.00 a 12.30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CUIM (Complejo Islas Malvinas)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Aula: Rosario Perez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Desde el 3/02/19 al</a:t>
                      </a:r>
                      <a:r>
                        <a:rPr lang="es-E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/03 2020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Alberto </a:t>
                      </a:r>
                      <a:r>
                        <a:rPr lang="es-E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Maratta</a:t>
                      </a:r>
                      <a:endParaRPr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</a:tr>
              <a:tr h="733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CS DE LA EDUCACIÓN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13.00 </a:t>
                      </a:r>
                      <a:r>
                        <a:rPr lang="es-ES" sz="1600" dirty="0">
                          <a:effectLst/>
                        </a:rPr>
                        <a:t>a </a:t>
                      </a:r>
                      <a:r>
                        <a:rPr lang="es-ES" sz="1600" dirty="0" smtClean="0">
                          <a:effectLst/>
                        </a:rPr>
                        <a:t>17.00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 </a:t>
                      </a:r>
                      <a:r>
                        <a:rPr lang="es-ES" sz="1600" dirty="0" smtClean="0">
                          <a:effectLst/>
                        </a:rPr>
                        <a:t>Natalia</a:t>
                      </a:r>
                      <a:r>
                        <a:rPr lang="es-ES" sz="1600" baseline="0" dirty="0" smtClean="0">
                          <a:effectLst/>
                        </a:rPr>
                        <a:t> </a:t>
                      </a:r>
                      <a:r>
                        <a:rPr lang="es-ES" sz="1600" baseline="0" dirty="0" err="1" smtClean="0">
                          <a:effectLst/>
                        </a:rPr>
                        <a:t>Antuña</a:t>
                      </a:r>
                      <a:endParaRPr lang="es-ES" sz="1600" baseline="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Rocío</a:t>
                      </a:r>
                      <a:r>
                        <a:rPr lang="es-ES" sz="1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Sánchez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9308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FILOSOFÍA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13.00 </a:t>
                      </a:r>
                      <a:r>
                        <a:rPr lang="es-ES" sz="1600" dirty="0">
                          <a:effectLst/>
                        </a:rPr>
                        <a:t>a </a:t>
                      </a:r>
                      <a:r>
                        <a:rPr lang="es-ES" sz="1600" dirty="0" smtClean="0">
                          <a:effectLst/>
                        </a:rPr>
                        <a:t>17.00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16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 </a:t>
                      </a:r>
                      <a:r>
                        <a:rPr lang="es-ES" sz="1600" dirty="0" smtClean="0">
                          <a:effectLst/>
                        </a:rPr>
                        <a:t>Diego</a:t>
                      </a:r>
                      <a:r>
                        <a:rPr lang="es-ES" sz="1600" baseline="0" dirty="0" smtClean="0">
                          <a:effectLst/>
                        </a:rPr>
                        <a:t> Saiz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265" t="16977" r="48587" b="69079"/>
          <a:stretch/>
        </p:blipFill>
        <p:spPr bwMode="auto">
          <a:xfrm>
            <a:off x="4355976" y="1"/>
            <a:ext cx="4329406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8157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71599734"/>
              </p:ext>
            </p:extLst>
          </p:nvPr>
        </p:nvGraphicFramePr>
        <p:xfrm>
          <a:off x="1115616" y="1412776"/>
          <a:ext cx="6777035" cy="489152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440160"/>
                <a:gridCol w="1270654"/>
                <a:gridCol w="1355407"/>
                <a:gridCol w="1355407"/>
                <a:gridCol w="1355407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>
                          <a:effectLst/>
                        </a:rPr>
                        <a:t>CARRERA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b="1" dirty="0">
                          <a:effectLst/>
                        </a:rPr>
                        <a:t>HORARIO</a:t>
                      </a:r>
                      <a:endParaRPr lang="es-E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b="1" dirty="0">
                          <a:effectLst/>
                        </a:rPr>
                        <a:t>AULA</a:t>
                      </a:r>
                      <a:endParaRPr lang="es-E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FECHA</a:t>
                      </a:r>
                      <a:endParaRPr lang="es-ES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b="1" dirty="0" smtClean="0">
                          <a:effectLst/>
                        </a:rPr>
                        <a:t>COORDINADOR/A</a:t>
                      </a:r>
                      <a:endParaRPr lang="es-E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FÍSICA-QUÍMICA-TECNOLOGÍA</a:t>
                      </a:r>
                      <a:endParaRPr lang="es-ES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8.30 a 12.30 </a:t>
                      </a: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0" dirty="0">
                          <a:effectLst/>
                        </a:rPr>
                        <a:t>20</a:t>
                      </a:r>
                      <a:endParaRPr lang="es-E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 row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Desde el 3/02/19</a:t>
                      </a:r>
                      <a:r>
                        <a:rPr lang="es-E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</a:t>
                      </a:r>
                      <a:r>
                        <a:rPr lang="es-E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/03 2020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GEOGRAFÍA</a:t>
                      </a: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17.00 a 21.00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5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 Araceli Molina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HISTORIA</a:t>
                      </a:r>
                      <a:endParaRPr lang="es-ES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17.00 a 21.00 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17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 </a:t>
                      </a:r>
                      <a:r>
                        <a:rPr lang="es-ES" sz="1600" dirty="0" err="1" smtClean="0">
                          <a:effectLst/>
                        </a:rPr>
                        <a:t>Yemina</a:t>
                      </a:r>
                      <a:r>
                        <a:rPr lang="es-ES" sz="1600" baseline="0" dirty="0" smtClean="0">
                          <a:effectLst/>
                        </a:rPr>
                        <a:t> </a:t>
                      </a:r>
                      <a:r>
                        <a:rPr lang="es-ES" sz="1600" baseline="0" dirty="0" err="1" smtClean="0">
                          <a:effectLst/>
                        </a:rPr>
                        <a:t>Chiafalá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INGLÉS</a:t>
                      </a:r>
                      <a:endParaRPr lang="es-ES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8.30 a 12.30 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17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 Ana María </a:t>
                      </a:r>
                      <a:r>
                        <a:rPr lang="es-ES" sz="1600" dirty="0" err="1">
                          <a:effectLst/>
                        </a:rPr>
                        <a:t>Laciar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LETRAS</a:t>
                      </a: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8.30 a 12.30 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5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 Liliana </a:t>
                      </a:r>
                      <a:r>
                        <a:rPr lang="es-ES" sz="1600" dirty="0" err="1">
                          <a:effectLst/>
                        </a:rPr>
                        <a:t>Scalia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MATEMÁTICA</a:t>
                      </a:r>
                      <a:endParaRPr lang="es-ES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8.30 a 12.30 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6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 Fernando Ramos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MÚSICA</a:t>
                      </a:r>
                      <a:endParaRPr lang="es-ES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 8.00 a 13.00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Escuela de  Música &amp; Auditorio 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951" marR="24951" marT="850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 Fernando Recio 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265" t="16977" r="48587" b="69079"/>
          <a:stretch/>
        </p:blipFill>
        <p:spPr bwMode="auto">
          <a:xfrm>
            <a:off x="4355976" y="1"/>
            <a:ext cx="4329406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053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735</TotalTime>
  <Words>598</Words>
  <Application>Microsoft Office PowerPoint</Application>
  <PresentationFormat>Presentación en pantalla (4:3)</PresentationFormat>
  <Paragraphs>187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Austin</vt:lpstr>
      <vt:lpstr>COORDINACÓN GENERAL DE INGRESO FFHA UNSJ</vt:lpstr>
      <vt:lpstr>CARRERAS DE GRADO </vt:lpstr>
      <vt:lpstr>OFERTA ACADÉMICA</vt:lpstr>
      <vt:lpstr>Diapositiva 4</vt:lpstr>
      <vt:lpstr>Diapositiva 5</vt:lpstr>
      <vt:lpstr>Diapositiva 6</vt:lpstr>
      <vt:lpstr>Diapositiva 7</vt:lpstr>
      <vt:lpstr>CRONOGRAMA </vt:lpstr>
      <vt:lpstr>Diapositiva 9</vt:lpstr>
      <vt:lpstr>Diapositiva 10</vt:lpstr>
      <vt:lpstr>MATERIAL INGRESO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COORDINACÓN GENERAL DE INGRESO FFHA UNSJ</dc:title>
  <dc:creator>Usuario de Windows</dc:creator>
  <cp:lastModifiedBy>ffha</cp:lastModifiedBy>
  <cp:revision>25</cp:revision>
  <dcterms:created xsi:type="dcterms:W3CDTF">2018-02-14T17:51:41Z</dcterms:created>
  <dcterms:modified xsi:type="dcterms:W3CDTF">2019-09-26T14:50:48Z</dcterms:modified>
</cp:coreProperties>
</file>